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758" r:id="rId2"/>
    <p:sldId id="2873" r:id="rId3"/>
    <p:sldId id="3271" r:id="rId4"/>
    <p:sldId id="3272" r:id="rId5"/>
    <p:sldId id="3273" r:id="rId6"/>
    <p:sldId id="3274" r:id="rId7"/>
    <p:sldId id="3275" r:id="rId8"/>
    <p:sldId id="3199" r:id="rId9"/>
    <p:sldId id="3200" r:id="rId10"/>
    <p:sldId id="3201" r:id="rId11"/>
    <p:sldId id="3202" r:id="rId12"/>
    <p:sldId id="3289" r:id="rId13"/>
    <p:sldId id="2875" r:id="rId14"/>
    <p:sldId id="3290" r:id="rId15"/>
    <p:sldId id="3291" r:id="rId16"/>
    <p:sldId id="3266" r:id="rId17"/>
    <p:sldId id="3267" r:id="rId18"/>
    <p:sldId id="3268" r:id="rId19"/>
    <p:sldId id="3269" r:id="rId20"/>
    <p:sldId id="3270" r:id="rId21"/>
    <p:sldId id="3280" r:id="rId22"/>
    <p:sldId id="3292" r:id="rId23"/>
    <p:sldId id="3293" r:id="rId24"/>
    <p:sldId id="3294" r:id="rId25"/>
    <p:sldId id="3295" r:id="rId26"/>
    <p:sldId id="3296" r:id="rId27"/>
    <p:sldId id="3297" r:id="rId28"/>
    <p:sldId id="3298" r:id="rId29"/>
    <p:sldId id="3299" r:id="rId30"/>
    <p:sldId id="3300" r:id="rId31"/>
    <p:sldId id="3301" r:id="rId32"/>
    <p:sldId id="3302" r:id="rId33"/>
    <p:sldId id="3303" r:id="rId34"/>
    <p:sldId id="3304" r:id="rId35"/>
    <p:sldId id="3204" r:id="rId36"/>
    <p:sldId id="3263" r:id="rId37"/>
    <p:sldId id="3209" r:id="rId38"/>
    <p:sldId id="3225" r:id="rId39"/>
    <p:sldId id="3226" r:id="rId40"/>
    <p:sldId id="3264" r:id="rId41"/>
    <p:sldId id="3265" r:id="rId42"/>
    <p:sldId id="3230" r:id="rId43"/>
    <p:sldId id="3231" r:id="rId44"/>
    <p:sldId id="3248" r:id="rId45"/>
    <p:sldId id="3276" r:id="rId46"/>
    <p:sldId id="3277" r:id="rId47"/>
    <p:sldId id="3278" r:id="rId48"/>
    <p:sldId id="3279" r:id="rId49"/>
    <p:sldId id="3235" r:id="rId50"/>
    <p:sldId id="3236" r:id="rId51"/>
    <p:sldId id="3237" r:id="rId52"/>
    <p:sldId id="3238" r:id="rId53"/>
    <p:sldId id="3239" r:id="rId54"/>
    <p:sldId id="3240" r:id="rId55"/>
    <p:sldId id="3241" r:id="rId56"/>
    <p:sldId id="3242" r:id="rId57"/>
    <p:sldId id="3243" r:id="rId58"/>
    <p:sldId id="3244" r:id="rId59"/>
    <p:sldId id="3281" r:id="rId60"/>
    <p:sldId id="3282" r:id="rId61"/>
    <p:sldId id="3283" r:id="rId62"/>
  </p:sldIdLst>
  <p:sldSz cx="12190413" cy="6859588"/>
  <p:notesSz cx="7315200" cy="96012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44251" algn="l" rtl="0" fontAlgn="base" latinLnBrk="1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88502" algn="l" rtl="0" fontAlgn="base" latinLnBrk="1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32753" algn="l" rtl="0" fontAlgn="base" latinLnBrk="1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177004" algn="l" rtl="0" fontAlgn="base" latinLnBrk="1">
      <a:spcBef>
        <a:spcPct val="0"/>
      </a:spcBef>
      <a:spcAft>
        <a:spcPct val="0"/>
      </a:spcAft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721254" algn="l" defTabSz="1088502" rtl="0" eaLnBrk="1" latinLnBrk="1" hangingPunct="1"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3265505" algn="l" defTabSz="1088502" rtl="0" eaLnBrk="1" latinLnBrk="1" hangingPunct="1"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809756" algn="l" defTabSz="1088502" rtl="0" eaLnBrk="1" latinLnBrk="1" hangingPunct="1"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4354007" algn="l" defTabSz="1088502" rtl="0" eaLnBrk="1" latinLnBrk="1" hangingPunct="1">
      <a:defRPr kumimoji="1" sz="2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AIP" id="{41489C38-D87D-4ABC-AC74-400018E5E662}">
          <p14:sldIdLst>
            <p14:sldId id="2758"/>
          </p14:sldIdLst>
        </p14:section>
        <p14:section name="[0] OAIP Overview" id="{666450B3-0764-4C8E-A552-049F5BE0B315}">
          <p14:sldIdLst>
            <p14:sldId id="2873"/>
            <p14:sldId id="3271"/>
            <p14:sldId id="3272"/>
            <p14:sldId id="3273"/>
            <p14:sldId id="3274"/>
            <p14:sldId id="3275"/>
            <p14:sldId id="3199"/>
            <p14:sldId id="3200"/>
            <p14:sldId id="3201"/>
            <p14:sldId id="3202"/>
            <p14:sldId id="3289"/>
            <p14:sldId id="2875"/>
            <p14:sldId id="3290"/>
            <p14:sldId id="3291"/>
            <p14:sldId id="3266"/>
            <p14:sldId id="3267"/>
            <p14:sldId id="3268"/>
            <p14:sldId id="3269"/>
            <p14:sldId id="3270"/>
            <p14:sldId id="3280"/>
            <p14:sldId id="3292"/>
            <p14:sldId id="3293"/>
            <p14:sldId id="3294"/>
            <p14:sldId id="3295"/>
            <p14:sldId id="3296"/>
            <p14:sldId id="3297"/>
            <p14:sldId id="3298"/>
            <p14:sldId id="3299"/>
            <p14:sldId id="3300"/>
            <p14:sldId id="3301"/>
            <p14:sldId id="3302"/>
            <p14:sldId id="3303"/>
            <p14:sldId id="3304"/>
          </p14:sldIdLst>
        </p14:section>
        <p14:section name="[1] Leakage compensation" id="{B48AEB1E-5333-4C5B-8A2A-25EB0D42EF16}">
          <p14:sldIdLst>
            <p14:sldId id="3204"/>
            <p14:sldId id="3263"/>
            <p14:sldId id="3209"/>
            <p14:sldId id="3225"/>
            <p14:sldId id="3226"/>
            <p14:sldId id="3264"/>
            <p14:sldId id="3265"/>
            <p14:sldId id="3230"/>
            <p14:sldId id="3231"/>
          </p14:sldIdLst>
        </p14:section>
        <p14:section name="[2] Noise reduction" id="{40F03CAD-26B4-4E0C-AE02-9E5430BB438B}">
          <p14:sldIdLst>
            <p14:sldId id="3248"/>
            <p14:sldId id="3276"/>
            <p14:sldId id="3277"/>
            <p14:sldId id="3278"/>
            <p14:sldId id="3279"/>
          </p14:sldIdLst>
        </p14:section>
        <p14:section name="[3] Similarity measurement" id="{717917D3-AB98-460A-AB10-0239986AAABA}">
          <p14:sldIdLst>
            <p14:sldId id="3235"/>
            <p14:sldId id="3236"/>
            <p14:sldId id="3237"/>
            <p14:sldId id="3238"/>
            <p14:sldId id="3239"/>
          </p14:sldIdLst>
        </p14:section>
        <p14:section name="[4] Cost aggregation" id="{5BD79CF3-5BD9-49AB-B959-FE39FD912B4F}">
          <p14:sldIdLst>
            <p14:sldId id="3240"/>
            <p14:sldId id="3241"/>
            <p14:sldId id="3242"/>
            <p14:sldId id="3243"/>
            <p14:sldId id="3244"/>
          </p14:sldIdLst>
        </p14:section>
        <p14:section name="[5] Fractional disparity extraction" id="{AAD4E0F6-473A-4143-9EA8-0604021781A8}">
          <p14:sldIdLst>
            <p14:sldId id="3281"/>
            <p14:sldId id="3282"/>
            <p14:sldId id="3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691">
          <p15:clr>
            <a:srgbClr val="A4A3A4"/>
          </p15:clr>
        </p15:guide>
        <p15:guide id="4" pos="777">
          <p15:clr>
            <a:srgbClr val="A4A3A4"/>
          </p15:clr>
        </p15:guide>
        <p15:guide id="5" orient="horz" pos="1366">
          <p15:clr>
            <a:srgbClr val="A4A3A4"/>
          </p15:clr>
        </p15:guide>
        <p15:guide id="6" orient="horz" pos="2217">
          <p15:clr>
            <a:srgbClr val="A4A3A4"/>
          </p15:clr>
        </p15:guide>
        <p15:guide id="7" pos="1174">
          <p15:clr>
            <a:srgbClr val="A4A3A4"/>
          </p15:clr>
        </p15:guide>
        <p15:guide id="8" pos="1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99FF66"/>
    <a:srgbClr val="FF00FF"/>
    <a:srgbClr val="00FFFF"/>
    <a:srgbClr val="66FF99"/>
    <a:srgbClr val="00B0F0"/>
    <a:srgbClr val="FFFFCC"/>
    <a:srgbClr val="4E7AB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3318" autoAdjust="0"/>
  </p:normalViewPr>
  <p:slideViewPr>
    <p:cSldViewPr>
      <p:cViewPr varScale="1">
        <p:scale>
          <a:sx n="154" d="100"/>
          <a:sy n="154" d="100"/>
        </p:scale>
        <p:origin x="396" y="132"/>
      </p:cViewPr>
      <p:guideLst>
        <p:guide orient="horz" pos="2160"/>
        <p:guide pos="2880"/>
        <p:guide orient="horz" pos="3691"/>
        <p:guide pos="777"/>
        <p:guide orient="horz" pos="1366"/>
        <p:guide orient="horz" pos="2217"/>
        <p:guide pos="1174"/>
        <p:guide pos="154"/>
      </p:guideLst>
    </p:cSldViewPr>
  </p:slideViewPr>
  <p:outlineViewPr>
    <p:cViewPr>
      <p:scale>
        <a:sx n="33" d="100"/>
        <a:sy n="33" d="100"/>
      </p:scale>
      <p:origin x="0" y="650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2694"/>
    </p:cViewPr>
  </p:sorterViewPr>
  <p:notesViewPr>
    <p:cSldViewPr>
      <p:cViewPr varScale="1">
        <p:scale>
          <a:sx n="96" d="100"/>
          <a:sy n="96" d="100"/>
        </p:scale>
        <p:origin x="3504" y="72"/>
      </p:cViewPr>
      <p:guideLst>
        <p:guide orient="horz" pos="3024"/>
        <p:guide pos="2304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G\Desktop\&#50640;&#47084;%20&#50696;&#4988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G\Desktop\&#50640;&#47084;%20&#50696;&#4988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IR cut-off filter (RGB pass)</c:v>
                </c:pt>
              </c:strCache>
            </c:strRef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Sheet1!$A$2:$A$702</c:f>
              <c:numCache>
                <c:formatCode>General</c:formatCode>
                <c:ptCount val="7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  <c:pt idx="401">
                  <c:v>751</c:v>
                </c:pt>
                <c:pt idx="402">
                  <c:v>752</c:v>
                </c:pt>
                <c:pt idx="403">
                  <c:v>753</c:v>
                </c:pt>
                <c:pt idx="404">
                  <c:v>754</c:v>
                </c:pt>
                <c:pt idx="405">
                  <c:v>755</c:v>
                </c:pt>
                <c:pt idx="406">
                  <c:v>756</c:v>
                </c:pt>
                <c:pt idx="407">
                  <c:v>757</c:v>
                </c:pt>
                <c:pt idx="408">
                  <c:v>758</c:v>
                </c:pt>
                <c:pt idx="409">
                  <c:v>759</c:v>
                </c:pt>
                <c:pt idx="410">
                  <c:v>760</c:v>
                </c:pt>
                <c:pt idx="411">
                  <c:v>761</c:v>
                </c:pt>
                <c:pt idx="412">
                  <c:v>762</c:v>
                </c:pt>
                <c:pt idx="413">
                  <c:v>763</c:v>
                </c:pt>
                <c:pt idx="414">
                  <c:v>764</c:v>
                </c:pt>
                <c:pt idx="415">
                  <c:v>765</c:v>
                </c:pt>
                <c:pt idx="416">
                  <c:v>766</c:v>
                </c:pt>
                <c:pt idx="417">
                  <c:v>767</c:v>
                </c:pt>
                <c:pt idx="418">
                  <c:v>768</c:v>
                </c:pt>
                <c:pt idx="419">
                  <c:v>769</c:v>
                </c:pt>
                <c:pt idx="420">
                  <c:v>770</c:v>
                </c:pt>
                <c:pt idx="421">
                  <c:v>771</c:v>
                </c:pt>
                <c:pt idx="422">
                  <c:v>772</c:v>
                </c:pt>
                <c:pt idx="423">
                  <c:v>773</c:v>
                </c:pt>
                <c:pt idx="424">
                  <c:v>774</c:v>
                </c:pt>
                <c:pt idx="425">
                  <c:v>775</c:v>
                </c:pt>
                <c:pt idx="426">
                  <c:v>776</c:v>
                </c:pt>
                <c:pt idx="427">
                  <c:v>777</c:v>
                </c:pt>
                <c:pt idx="428">
                  <c:v>778</c:v>
                </c:pt>
                <c:pt idx="429">
                  <c:v>779</c:v>
                </c:pt>
                <c:pt idx="430">
                  <c:v>780</c:v>
                </c:pt>
                <c:pt idx="431">
                  <c:v>781</c:v>
                </c:pt>
                <c:pt idx="432">
                  <c:v>782</c:v>
                </c:pt>
                <c:pt idx="433">
                  <c:v>783</c:v>
                </c:pt>
                <c:pt idx="434">
                  <c:v>784</c:v>
                </c:pt>
                <c:pt idx="435">
                  <c:v>785</c:v>
                </c:pt>
                <c:pt idx="436">
                  <c:v>786</c:v>
                </c:pt>
                <c:pt idx="437">
                  <c:v>787</c:v>
                </c:pt>
                <c:pt idx="438">
                  <c:v>788</c:v>
                </c:pt>
                <c:pt idx="439">
                  <c:v>789</c:v>
                </c:pt>
                <c:pt idx="440">
                  <c:v>790</c:v>
                </c:pt>
                <c:pt idx="441">
                  <c:v>791</c:v>
                </c:pt>
                <c:pt idx="442">
                  <c:v>792</c:v>
                </c:pt>
                <c:pt idx="443">
                  <c:v>793</c:v>
                </c:pt>
                <c:pt idx="444">
                  <c:v>794</c:v>
                </c:pt>
                <c:pt idx="445">
                  <c:v>795</c:v>
                </c:pt>
                <c:pt idx="446">
                  <c:v>796</c:v>
                </c:pt>
                <c:pt idx="447">
                  <c:v>797</c:v>
                </c:pt>
                <c:pt idx="448">
                  <c:v>798</c:v>
                </c:pt>
                <c:pt idx="449">
                  <c:v>799</c:v>
                </c:pt>
                <c:pt idx="450">
                  <c:v>800</c:v>
                </c:pt>
                <c:pt idx="451">
                  <c:v>801</c:v>
                </c:pt>
                <c:pt idx="452">
                  <c:v>802</c:v>
                </c:pt>
                <c:pt idx="453">
                  <c:v>803</c:v>
                </c:pt>
                <c:pt idx="454">
                  <c:v>804</c:v>
                </c:pt>
                <c:pt idx="455">
                  <c:v>805</c:v>
                </c:pt>
                <c:pt idx="456">
                  <c:v>806</c:v>
                </c:pt>
                <c:pt idx="457">
                  <c:v>807</c:v>
                </c:pt>
                <c:pt idx="458">
                  <c:v>808</c:v>
                </c:pt>
                <c:pt idx="459">
                  <c:v>809</c:v>
                </c:pt>
                <c:pt idx="460">
                  <c:v>810</c:v>
                </c:pt>
                <c:pt idx="461">
                  <c:v>811</c:v>
                </c:pt>
                <c:pt idx="462">
                  <c:v>812</c:v>
                </c:pt>
                <c:pt idx="463">
                  <c:v>813</c:v>
                </c:pt>
                <c:pt idx="464">
                  <c:v>814</c:v>
                </c:pt>
                <c:pt idx="465">
                  <c:v>815</c:v>
                </c:pt>
                <c:pt idx="466">
                  <c:v>816</c:v>
                </c:pt>
                <c:pt idx="467">
                  <c:v>817</c:v>
                </c:pt>
                <c:pt idx="468">
                  <c:v>818</c:v>
                </c:pt>
                <c:pt idx="469">
                  <c:v>819</c:v>
                </c:pt>
                <c:pt idx="470">
                  <c:v>820</c:v>
                </c:pt>
                <c:pt idx="471">
                  <c:v>821</c:v>
                </c:pt>
                <c:pt idx="472">
                  <c:v>822</c:v>
                </c:pt>
                <c:pt idx="473">
                  <c:v>823</c:v>
                </c:pt>
                <c:pt idx="474">
                  <c:v>824</c:v>
                </c:pt>
                <c:pt idx="475">
                  <c:v>825</c:v>
                </c:pt>
                <c:pt idx="476">
                  <c:v>826</c:v>
                </c:pt>
                <c:pt idx="477">
                  <c:v>827</c:v>
                </c:pt>
                <c:pt idx="478">
                  <c:v>828</c:v>
                </c:pt>
                <c:pt idx="479">
                  <c:v>829</c:v>
                </c:pt>
                <c:pt idx="480">
                  <c:v>830</c:v>
                </c:pt>
                <c:pt idx="481">
                  <c:v>831</c:v>
                </c:pt>
                <c:pt idx="482">
                  <c:v>832</c:v>
                </c:pt>
                <c:pt idx="483">
                  <c:v>833</c:v>
                </c:pt>
                <c:pt idx="484">
                  <c:v>834</c:v>
                </c:pt>
                <c:pt idx="485">
                  <c:v>835</c:v>
                </c:pt>
                <c:pt idx="486">
                  <c:v>836</c:v>
                </c:pt>
                <c:pt idx="487">
                  <c:v>837</c:v>
                </c:pt>
                <c:pt idx="488">
                  <c:v>838</c:v>
                </c:pt>
                <c:pt idx="489">
                  <c:v>839</c:v>
                </c:pt>
                <c:pt idx="490">
                  <c:v>840</c:v>
                </c:pt>
                <c:pt idx="491">
                  <c:v>841</c:v>
                </c:pt>
                <c:pt idx="492">
                  <c:v>842</c:v>
                </c:pt>
                <c:pt idx="493">
                  <c:v>843</c:v>
                </c:pt>
                <c:pt idx="494">
                  <c:v>844</c:v>
                </c:pt>
                <c:pt idx="495">
                  <c:v>845</c:v>
                </c:pt>
                <c:pt idx="496">
                  <c:v>846</c:v>
                </c:pt>
                <c:pt idx="497">
                  <c:v>847</c:v>
                </c:pt>
                <c:pt idx="498">
                  <c:v>848</c:v>
                </c:pt>
                <c:pt idx="499">
                  <c:v>849</c:v>
                </c:pt>
                <c:pt idx="500">
                  <c:v>850</c:v>
                </c:pt>
                <c:pt idx="501">
                  <c:v>851</c:v>
                </c:pt>
                <c:pt idx="502">
                  <c:v>852</c:v>
                </c:pt>
                <c:pt idx="503">
                  <c:v>853</c:v>
                </c:pt>
                <c:pt idx="504">
                  <c:v>854</c:v>
                </c:pt>
                <c:pt idx="505">
                  <c:v>855</c:v>
                </c:pt>
                <c:pt idx="506">
                  <c:v>856</c:v>
                </c:pt>
                <c:pt idx="507">
                  <c:v>857</c:v>
                </c:pt>
                <c:pt idx="508">
                  <c:v>858</c:v>
                </c:pt>
                <c:pt idx="509">
                  <c:v>859</c:v>
                </c:pt>
                <c:pt idx="510">
                  <c:v>860</c:v>
                </c:pt>
                <c:pt idx="511">
                  <c:v>861</c:v>
                </c:pt>
                <c:pt idx="512">
                  <c:v>862</c:v>
                </c:pt>
                <c:pt idx="513">
                  <c:v>863</c:v>
                </c:pt>
                <c:pt idx="514">
                  <c:v>864</c:v>
                </c:pt>
                <c:pt idx="515">
                  <c:v>865</c:v>
                </c:pt>
                <c:pt idx="516">
                  <c:v>866</c:v>
                </c:pt>
                <c:pt idx="517">
                  <c:v>867</c:v>
                </c:pt>
                <c:pt idx="518">
                  <c:v>868</c:v>
                </c:pt>
                <c:pt idx="519">
                  <c:v>869</c:v>
                </c:pt>
                <c:pt idx="520">
                  <c:v>870</c:v>
                </c:pt>
                <c:pt idx="521">
                  <c:v>871</c:v>
                </c:pt>
                <c:pt idx="522">
                  <c:v>872</c:v>
                </c:pt>
                <c:pt idx="523">
                  <c:v>873</c:v>
                </c:pt>
                <c:pt idx="524">
                  <c:v>874</c:v>
                </c:pt>
                <c:pt idx="525">
                  <c:v>875</c:v>
                </c:pt>
                <c:pt idx="526">
                  <c:v>876</c:v>
                </c:pt>
                <c:pt idx="527">
                  <c:v>877</c:v>
                </c:pt>
                <c:pt idx="528">
                  <c:v>878</c:v>
                </c:pt>
                <c:pt idx="529">
                  <c:v>879</c:v>
                </c:pt>
                <c:pt idx="530">
                  <c:v>880</c:v>
                </c:pt>
                <c:pt idx="531">
                  <c:v>881</c:v>
                </c:pt>
                <c:pt idx="532">
                  <c:v>882</c:v>
                </c:pt>
                <c:pt idx="533">
                  <c:v>883</c:v>
                </c:pt>
                <c:pt idx="534">
                  <c:v>884</c:v>
                </c:pt>
                <c:pt idx="535">
                  <c:v>885</c:v>
                </c:pt>
                <c:pt idx="536">
                  <c:v>886</c:v>
                </c:pt>
                <c:pt idx="537">
                  <c:v>887</c:v>
                </c:pt>
                <c:pt idx="538">
                  <c:v>888</c:v>
                </c:pt>
                <c:pt idx="539">
                  <c:v>889</c:v>
                </c:pt>
                <c:pt idx="540">
                  <c:v>890</c:v>
                </c:pt>
                <c:pt idx="541">
                  <c:v>891</c:v>
                </c:pt>
                <c:pt idx="542">
                  <c:v>892</c:v>
                </c:pt>
                <c:pt idx="543">
                  <c:v>893</c:v>
                </c:pt>
                <c:pt idx="544">
                  <c:v>894</c:v>
                </c:pt>
                <c:pt idx="545">
                  <c:v>895</c:v>
                </c:pt>
                <c:pt idx="546">
                  <c:v>896</c:v>
                </c:pt>
                <c:pt idx="547">
                  <c:v>897</c:v>
                </c:pt>
                <c:pt idx="548">
                  <c:v>898</c:v>
                </c:pt>
                <c:pt idx="549">
                  <c:v>899</c:v>
                </c:pt>
                <c:pt idx="550">
                  <c:v>900</c:v>
                </c:pt>
                <c:pt idx="551">
                  <c:v>901</c:v>
                </c:pt>
                <c:pt idx="552">
                  <c:v>902</c:v>
                </c:pt>
                <c:pt idx="553">
                  <c:v>903</c:v>
                </c:pt>
                <c:pt idx="554">
                  <c:v>904</c:v>
                </c:pt>
                <c:pt idx="555">
                  <c:v>905</c:v>
                </c:pt>
                <c:pt idx="556">
                  <c:v>906</c:v>
                </c:pt>
                <c:pt idx="557">
                  <c:v>907</c:v>
                </c:pt>
                <c:pt idx="558">
                  <c:v>908</c:v>
                </c:pt>
                <c:pt idx="559">
                  <c:v>909</c:v>
                </c:pt>
                <c:pt idx="560">
                  <c:v>910</c:v>
                </c:pt>
                <c:pt idx="561">
                  <c:v>911</c:v>
                </c:pt>
                <c:pt idx="562">
                  <c:v>912</c:v>
                </c:pt>
                <c:pt idx="563">
                  <c:v>913</c:v>
                </c:pt>
                <c:pt idx="564">
                  <c:v>914</c:v>
                </c:pt>
                <c:pt idx="565">
                  <c:v>915</c:v>
                </c:pt>
                <c:pt idx="566">
                  <c:v>916</c:v>
                </c:pt>
                <c:pt idx="567">
                  <c:v>917</c:v>
                </c:pt>
                <c:pt idx="568">
                  <c:v>918</c:v>
                </c:pt>
                <c:pt idx="569">
                  <c:v>919</c:v>
                </c:pt>
                <c:pt idx="570">
                  <c:v>920</c:v>
                </c:pt>
                <c:pt idx="571">
                  <c:v>921</c:v>
                </c:pt>
                <c:pt idx="572">
                  <c:v>922</c:v>
                </c:pt>
                <c:pt idx="573">
                  <c:v>923</c:v>
                </c:pt>
                <c:pt idx="574">
                  <c:v>924</c:v>
                </c:pt>
                <c:pt idx="575">
                  <c:v>925</c:v>
                </c:pt>
                <c:pt idx="576">
                  <c:v>926</c:v>
                </c:pt>
                <c:pt idx="577">
                  <c:v>927</c:v>
                </c:pt>
                <c:pt idx="578">
                  <c:v>928</c:v>
                </c:pt>
                <c:pt idx="579">
                  <c:v>929</c:v>
                </c:pt>
                <c:pt idx="580">
                  <c:v>930</c:v>
                </c:pt>
                <c:pt idx="581">
                  <c:v>931</c:v>
                </c:pt>
                <c:pt idx="582">
                  <c:v>932</c:v>
                </c:pt>
                <c:pt idx="583">
                  <c:v>933</c:v>
                </c:pt>
                <c:pt idx="584">
                  <c:v>934</c:v>
                </c:pt>
                <c:pt idx="585">
                  <c:v>935</c:v>
                </c:pt>
                <c:pt idx="586">
                  <c:v>936</c:v>
                </c:pt>
                <c:pt idx="587">
                  <c:v>937</c:v>
                </c:pt>
                <c:pt idx="588">
                  <c:v>938</c:v>
                </c:pt>
                <c:pt idx="589">
                  <c:v>939</c:v>
                </c:pt>
                <c:pt idx="590">
                  <c:v>940</c:v>
                </c:pt>
                <c:pt idx="591">
                  <c:v>941</c:v>
                </c:pt>
                <c:pt idx="592">
                  <c:v>942</c:v>
                </c:pt>
                <c:pt idx="593">
                  <c:v>943</c:v>
                </c:pt>
                <c:pt idx="594">
                  <c:v>944</c:v>
                </c:pt>
                <c:pt idx="595">
                  <c:v>945</c:v>
                </c:pt>
                <c:pt idx="596">
                  <c:v>946</c:v>
                </c:pt>
                <c:pt idx="597">
                  <c:v>947</c:v>
                </c:pt>
                <c:pt idx="598">
                  <c:v>948</c:v>
                </c:pt>
                <c:pt idx="599">
                  <c:v>949</c:v>
                </c:pt>
                <c:pt idx="600">
                  <c:v>950</c:v>
                </c:pt>
                <c:pt idx="601">
                  <c:v>951</c:v>
                </c:pt>
                <c:pt idx="602">
                  <c:v>952</c:v>
                </c:pt>
                <c:pt idx="603">
                  <c:v>953</c:v>
                </c:pt>
                <c:pt idx="604">
                  <c:v>954</c:v>
                </c:pt>
                <c:pt idx="605">
                  <c:v>955</c:v>
                </c:pt>
                <c:pt idx="606">
                  <c:v>956</c:v>
                </c:pt>
                <c:pt idx="607">
                  <c:v>957</c:v>
                </c:pt>
                <c:pt idx="608">
                  <c:v>958</c:v>
                </c:pt>
                <c:pt idx="609">
                  <c:v>959</c:v>
                </c:pt>
                <c:pt idx="610">
                  <c:v>960</c:v>
                </c:pt>
                <c:pt idx="611">
                  <c:v>961</c:v>
                </c:pt>
                <c:pt idx="612">
                  <c:v>962</c:v>
                </c:pt>
                <c:pt idx="613">
                  <c:v>963</c:v>
                </c:pt>
                <c:pt idx="614">
                  <c:v>964</c:v>
                </c:pt>
                <c:pt idx="615">
                  <c:v>965</c:v>
                </c:pt>
                <c:pt idx="616">
                  <c:v>966</c:v>
                </c:pt>
                <c:pt idx="617">
                  <c:v>967</c:v>
                </c:pt>
                <c:pt idx="618">
                  <c:v>968</c:v>
                </c:pt>
                <c:pt idx="619">
                  <c:v>969</c:v>
                </c:pt>
                <c:pt idx="620">
                  <c:v>970</c:v>
                </c:pt>
                <c:pt idx="621">
                  <c:v>971</c:v>
                </c:pt>
                <c:pt idx="622">
                  <c:v>972</c:v>
                </c:pt>
                <c:pt idx="623">
                  <c:v>973</c:v>
                </c:pt>
                <c:pt idx="624">
                  <c:v>974</c:v>
                </c:pt>
                <c:pt idx="625">
                  <c:v>975</c:v>
                </c:pt>
                <c:pt idx="626">
                  <c:v>976</c:v>
                </c:pt>
                <c:pt idx="627">
                  <c:v>977</c:v>
                </c:pt>
                <c:pt idx="628">
                  <c:v>978</c:v>
                </c:pt>
                <c:pt idx="629">
                  <c:v>979</c:v>
                </c:pt>
                <c:pt idx="630">
                  <c:v>980</c:v>
                </c:pt>
                <c:pt idx="631">
                  <c:v>981</c:v>
                </c:pt>
                <c:pt idx="632">
                  <c:v>982</c:v>
                </c:pt>
                <c:pt idx="633">
                  <c:v>983</c:v>
                </c:pt>
                <c:pt idx="634">
                  <c:v>984</c:v>
                </c:pt>
                <c:pt idx="635">
                  <c:v>985</c:v>
                </c:pt>
                <c:pt idx="636">
                  <c:v>986</c:v>
                </c:pt>
                <c:pt idx="637">
                  <c:v>987</c:v>
                </c:pt>
                <c:pt idx="638">
                  <c:v>988</c:v>
                </c:pt>
                <c:pt idx="639">
                  <c:v>989</c:v>
                </c:pt>
                <c:pt idx="640">
                  <c:v>990</c:v>
                </c:pt>
                <c:pt idx="641">
                  <c:v>991</c:v>
                </c:pt>
                <c:pt idx="642">
                  <c:v>992</c:v>
                </c:pt>
                <c:pt idx="643">
                  <c:v>993</c:v>
                </c:pt>
                <c:pt idx="644">
                  <c:v>994</c:v>
                </c:pt>
                <c:pt idx="645">
                  <c:v>995</c:v>
                </c:pt>
                <c:pt idx="646">
                  <c:v>996</c:v>
                </c:pt>
                <c:pt idx="647">
                  <c:v>997</c:v>
                </c:pt>
                <c:pt idx="648">
                  <c:v>998</c:v>
                </c:pt>
                <c:pt idx="649">
                  <c:v>999</c:v>
                </c:pt>
                <c:pt idx="650">
                  <c:v>1000</c:v>
                </c:pt>
                <c:pt idx="651">
                  <c:v>1001</c:v>
                </c:pt>
                <c:pt idx="652">
                  <c:v>1002</c:v>
                </c:pt>
                <c:pt idx="653">
                  <c:v>1003</c:v>
                </c:pt>
                <c:pt idx="654">
                  <c:v>1004</c:v>
                </c:pt>
                <c:pt idx="655">
                  <c:v>1005</c:v>
                </c:pt>
                <c:pt idx="656">
                  <c:v>1006</c:v>
                </c:pt>
                <c:pt idx="657">
                  <c:v>1007</c:v>
                </c:pt>
                <c:pt idx="658">
                  <c:v>1008</c:v>
                </c:pt>
                <c:pt idx="659">
                  <c:v>1009</c:v>
                </c:pt>
                <c:pt idx="660">
                  <c:v>1010</c:v>
                </c:pt>
                <c:pt idx="661">
                  <c:v>1011</c:v>
                </c:pt>
                <c:pt idx="662">
                  <c:v>1012</c:v>
                </c:pt>
                <c:pt idx="663">
                  <c:v>1013</c:v>
                </c:pt>
                <c:pt idx="664">
                  <c:v>1014</c:v>
                </c:pt>
                <c:pt idx="665">
                  <c:v>1015</c:v>
                </c:pt>
                <c:pt idx="666">
                  <c:v>1016</c:v>
                </c:pt>
                <c:pt idx="667">
                  <c:v>1017</c:v>
                </c:pt>
                <c:pt idx="668">
                  <c:v>1018</c:v>
                </c:pt>
                <c:pt idx="669">
                  <c:v>1019</c:v>
                </c:pt>
                <c:pt idx="670">
                  <c:v>1020</c:v>
                </c:pt>
                <c:pt idx="671">
                  <c:v>1021</c:v>
                </c:pt>
                <c:pt idx="672">
                  <c:v>1022</c:v>
                </c:pt>
                <c:pt idx="673">
                  <c:v>1023</c:v>
                </c:pt>
                <c:pt idx="674">
                  <c:v>1024</c:v>
                </c:pt>
                <c:pt idx="675">
                  <c:v>1025</c:v>
                </c:pt>
                <c:pt idx="676">
                  <c:v>1026</c:v>
                </c:pt>
                <c:pt idx="677">
                  <c:v>1027</c:v>
                </c:pt>
                <c:pt idx="678">
                  <c:v>1028</c:v>
                </c:pt>
                <c:pt idx="679">
                  <c:v>1029</c:v>
                </c:pt>
                <c:pt idx="680">
                  <c:v>1030</c:v>
                </c:pt>
                <c:pt idx="681">
                  <c:v>1031</c:v>
                </c:pt>
                <c:pt idx="682">
                  <c:v>1032</c:v>
                </c:pt>
                <c:pt idx="683">
                  <c:v>1033</c:v>
                </c:pt>
                <c:pt idx="684">
                  <c:v>1034</c:v>
                </c:pt>
                <c:pt idx="685">
                  <c:v>1035</c:v>
                </c:pt>
                <c:pt idx="686">
                  <c:v>1036</c:v>
                </c:pt>
                <c:pt idx="687">
                  <c:v>1037</c:v>
                </c:pt>
                <c:pt idx="688">
                  <c:v>1038</c:v>
                </c:pt>
                <c:pt idx="689">
                  <c:v>1039</c:v>
                </c:pt>
                <c:pt idx="690">
                  <c:v>1040</c:v>
                </c:pt>
                <c:pt idx="691">
                  <c:v>1041</c:v>
                </c:pt>
                <c:pt idx="692">
                  <c:v>1042</c:v>
                </c:pt>
                <c:pt idx="693">
                  <c:v>1043</c:v>
                </c:pt>
                <c:pt idx="694">
                  <c:v>1044</c:v>
                </c:pt>
                <c:pt idx="695">
                  <c:v>1045</c:v>
                </c:pt>
                <c:pt idx="696">
                  <c:v>1046</c:v>
                </c:pt>
                <c:pt idx="697">
                  <c:v>1047</c:v>
                </c:pt>
                <c:pt idx="698">
                  <c:v>1048</c:v>
                </c:pt>
                <c:pt idx="699">
                  <c:v>1049</c:v>
                </c:pt>
                <c:pt idx="700">
                  <c:v>1050</c:v>
                </c:pt>
              </c:numCache>
            </c:numRef>
          </c:xVal>
          <c:yVal>
            <c:numRef>
              <c:f>Sheet1!$B$2:$B$702</c:f>
              <c:numCache>
                <c:formatCode>General</c:formatCode>
                <c:ptCount val="701"/>
                <c:pt idx="0">
                  <c:v>4.83613424E-2</c:v>
                </c:pt>
                <c:pt idx="1">
                  <c:v>6.0581170019999998E-2</c:v>
                </c:pt>
                <c:pt idx="2">
                  <c:v>8.2136832179999994E-2</c:v>
                </c:pt>
                <c:pt idx="3">
                  <c:v>0.1233897284</c:v>
                </c:pt>
                <c:pt idx="4">
                  <c:v>0.18922621009999999</c:v>
                </c:pt>
                <c:pt idx="5">
                  <c:v>0.26596939559999999</c:v>
                </c:pt>
                <c:pt idx="6">
                  <c:v>0.28945940730000003</c:v>
                </c:pt>
                <c:pt idx="7">
                  <c:v>0.25188481810000002</c:v>
                </c:pt>
                <c:pt idx="8">
                  <c:v>0.18961130079999999</c:v>
                </c:pt>
                <c:pt idx="9">
                  <c:v>0.14431586860000001</c:v>
                </c:pt>
                <c:pt idx="10">
                  <c:v>0.1161750183</c:v>
                </c:pt>
                <c:pt idx="11">
                  <c:v>0.1042217463</c:v>
                </c:pt>
                <c:pt idx="12">
                  <c:v>0.10293029250000001</c:v>
                </c:pt>
                <c:pt idx="13">
                  <c:v>0.1081844419</c:v>
                </c:pt>
                <c:pt idx="14">
                  <c:v>0.1202392653</c:v>
                </c:pt>
                <c:pt idx="15">
                  <c:v>0.1440950483</c:v>
                </c:pt>
                <c:pt idx="16">
                  <c:v>0.18446323279999999</c:v>
                </c:pt>
                <c:pt idx="17">
                  <c:v>0.25647807119999999</c:v>
                </c:pt>
                <c:pt idx="18">
                  <c:v>0.3826679885</c:v>
                </c:pt>
                <c:pt idx="19">
                  <c:v>0.60381078720000003</c:v>
                </c:pt>
                <c:pt idx="20">
                  <c:v>0.89922726149999999</c:v>
                </c:pt>
                <c:pt idx="21">
                  <c:v>1.1391294000000001</c:v>
                </c:pt>
                <c:pt idx="22">
                  <c:v>1.18705821</c:v>
                </c:pt>
                <c:pt idx="23">
                  <c:v>1.0576257710000001</c:v>
                </c:pt>
                <c:pt idx="24">
                  <c:v>0.89429718260000002</c:v>
                </c:pt>
                <c:pt idx="25">
                  <c:v>0.78911679980000005</c:v>
                </c:pt>
                <c:pt idx="26">
                  <c:v>0.7331704497</c:v>
                </c:pt>
                <c:pt idx="27">
                  <c:v>0.71394979950000004</c:v>
                </c:pt>
                <c:pt idx="28">
                  <c:v>0.71717405320000005</c:v>
                </c:pt>
                <c:pt idx="29">
                  <c:v>0.73311513660000005</c:v>
                </c:pt>
                <c:pt idx="30">
                  <c:v>0.76720750329999998</c:v>
                </c:pt>
                <c:pt idx="31">
                  <c:v>0.82782423500000002</c:v>
                </c:pt>
                <c:pt idx="32">
                  <c:v>0.93418818709999996</c:v>
                </c:pt>
                <c:pt idx="33">
                  <c:v>1.1127823590000001</c:v>
                </c:pt>
                <c:pt idx="34">
                  <c:v>1.418634653</c:v>
                </c:pt>
                <c:pt idx="35">
                  <c:v>1.9346160889999999</c:v>
                </c:pt>
                <c:pt idx="36">
                  <c:v>2.8130226139999999</c:v>
                </c:pt>
                <c:pt idx="37">
                  <c:v>4.3651113510000004</c:v>
                </c:pt>
                <c:pt idx="38">
                  <c:v>7.1463651659999998</c:v>
                </c:pt>
                <c:pt idx="39">
                  <c:v>12.04940414</c:v>
                </c:pt>
                <c:pt idx="40">
                  <c:v>19.87565231</c:v>
                </c:pt>
                <c:pt idx="41">
                  <c:v>31.647998810000001</c:v>
                </c:pt>
                <c:pt idx="42">
                  <c:v>46.85604858</c:v>
                </c:pt>
                <c:pt idx="43">
                  <c:v>62.96236038</c:v>
                </c:pt>
                <c:pt idx="44">
                  <c:v>76.330512999999996</c:v>
                </c:pt>
                <c:pt idx="45">
                  <c:v>83.988197330000006</c:v>
                </c:pt>
                <c:pt idx="46">
                  <c:v>86.0424881</c:v>
                </c:pt>
                <c:pt idx="47">
                  <c:v>84.71050262</c:v>
                </c:pt>
                <c:pt idx="48">
                  <c:v>83.088890079999999</c:v>
                </c:pt>
                <c:pt idx="49">
                  <c:v>82.831108090000001</c:v>
                </c:pt>
                <c:pt idx="50">
                  <c:v>84.328147889999997</c:v>
                </c:pt>
                <c:pt idx="51">
                  <c:v>86.466659550000003</c:v>
                </c:pt>
                <c:pt idx="52">
                  <c:v>88.560256960000004</c:v>
                </c:pt>
                <c:pt idx="53">
                  <c:v>89.804244999999995</c:v>
                </c:pt>
                <c:pt idx="54">
                  <c:v>89.821784969999996</c:v>
                </c:pt>
                <c:pt idx="55">
                  <c:v>89.27140808</c:v>
                </c:pt>
                <c:pt idx="56">
                  <c:v>89.001121519999998</c:v>
                </c:pt>
                <c:pt idx="57">
                  <c:v>89.120834349999996</c:v>
                </c:pt>
                <c:pt idx="58">
                  <c:v>89.786109920000001</c:v>
                </c:pt>
                <c:pt idx="59">
                  <c:v>90.720169069999997</c:v>
                </c:pt>
                <c:pt idx="60">
                  <c:v>91.442855829999999</c:v>
                </c:pt>
                <c:pt idx="61">
                  <c:v>91.479209900000001</c:v>
                </c:pt>
                <c:pt idx="62">
                  <c:v>90.875846859999996</c:v>
                </c:pt>
                <c:pt idx="63">
                  <c:v>89.990821839999995</c:v>
                </c:pt>
                <c:pt idx="64">
                  <c:v>89.269653320000003</c:v>
                </c:pt>
                <c:pt idx="65">
                  <c:v>88.829536439999998</c:v>
                </c:pt>
                <c:pt idx="66">
                  <c:v>89.010330199999999</c:v>
                </c:pt>
                <c:pt idx="67">
                  <c:v>89.858398440000002</c:v>
                </c:pt>
                <c:pt idx="68">
                  <c:v>90.837646480000004</c:v>
                </c:pt>
                <c:pt idx="69">
                  <c:v>91.750549320000005</c:v>
                </c:pt>
                <c:pt idx="70">
                  <c:v>92.488548280000003</c:v>
                </c:pt>
                <c:pt idx="71">
                  <c:v>92.935409550000003</c:v>
                </c:pt>
                <c:pt idx="72">
                  <c:v>92.850997919999998</c:v>
                </c:pt>
                <c:pt idx="73">
                  <c:v>92.670967099999999</c:v>
                </c:pt>
                <c:pt idx="74">
                  <c:v>92.592323300000004</c:v>
                </c:pt>
                <c:pt idx="75">
                  <c:v>92.507301330000004</c:v>
                </c:pt>
                <c:pt idx="76">
                  <c:v>92.56283569</c:v>
                </c:pt>
                <c:pt idx="77">
                  <c:v>92.743888850000005</c:v>
                </c:pt>
                <c:pt idx="78">
                  <c:v>93.073066710000006</c:v>
                </c:pt>
                <c:pt idx="79">
                  <c:v>93.478301999999999</c:v>
                </c:pt>
                <c:pt idx="80">
                  <c:v>93.702072139999999</c:v>
                </c:pt>
                <c:pt idx="81">
                  <c:v>93.781265259999998</c:v>
                </c:pt>
                <c:pt idx="82">
                  <c:v>93.799079899999995</c:v>
                </c:pt>
                <c:pt idx="83">
                  <c:v>93.90277863</c:v>
                </c:pt>
                <c:pt idx="84">
                  <c:v>93.867095950000007</c:v>
                </c:pt>
                <c:pt idx="85">
                  <c:v>93.76721191</c:v>
                </c:pt>
                <c:pt idx="86">
                  <c:v>93.766021730000006</c:v>
                </c:pt>
                <c:pt idx="87">
                  <c:v>93.820991520000007</c:v>
                </c:pt>
                <c:pt idx="88">
                  <c:v>93.905792239999997</c:v>
                </c:pt>
                <c:pt idx="89">
                  <c:v>93.84746552</c:v>
                </c:pt>
                <c:pt idx="90">
                  <c:v>93.735733030000006</c:v>
                </c:pt>
                <c:pt idx="91">
                  <c:v>93.724487300000007</c:v>
                </c:pt>
                <c:pt idx="92">
                  <c:v>93.630287170000003</c:v>
                </c:pt>
                <c:pt idx="93">
                  <c:v>93.63170624</c:v>
                </c:pt>
                <c:pt idx="94">
                  <c:v>93.771385190000004</c:v>
                </c:pt>
                <c:pt idx="95">
                  <c:v>93.827941890000005</c:v>
                </c:pt>
                <c:pt idx="96">
                  <c:v>93.890670779999994</c:v>
                </c:pt>
                <c:pt idx="97">
                  <c:v>93.944892879999998</c:v>
                </c:pt>
                <c:pt idx="98">
                  <c:v>94.048141479999998</c:v>
                </c:pt>
                <c:pt idx="99">
                  <c:v>94.149223329999998</c:v>
                </c:pt>
                <c:pt idx="100">
                  <c:v>94.219207760000003</c:v>
                </c:pt>
                <c:pt idx="101">
                  <c:v>94.294357300000001</c:v>
                </c:pt>
                <c:pt idx="102">
                  <c:v>94.411842350000001</c:v>
                </c:pt>
                <c:pt idx="103">
                  <c:v>94.393661499999993</c:v>
                </c:pt>
                <c:pt idx="104">
                  <c:v>94.350967409999996</c:v>
                </c:pt>
                <c:pt idx="105">
                  <c:v>94.388298030000001</c:v>
                </c:pt>
                <c:pt idx="106">
                  <c:v>94.417160030000005</c:v>
                </c:pt>
                <c:pt idx="107">
                  <c:v>94.440467830000003</c:v>
                </c:pt>
                <c:pt idx="108">
                  <c:v>94.407287600000004</c:v>
                </c:pt>
                <c:pt idx="109">
                  <c:v>94.436889649999998</c:v>
                </c:pt>
                <c:pt idx="110">
                  <c:v>94.298812870000006</c:v>
                </c:pt>
                <c:pt idx="111">
                  <c:v>94.085884089999993</c:v>
                </c:pt>
                <c:pt idx="112">
                  <c:v>93.911499019999994</c:v>
                </c:pt>
                <c:pt idx="113">
                  <c:v>93.748245240000003</c:v>
                </c:pt>
                <c:pt idx="114">
                  <c:v>93.642608640000006</c:v>
                </c:pt>
                <c:pt idx="115">
                  <c:v>93.520347599999994</c:v>
                </c:pt>
                <c:pt idx="116">
                  <c:v>93.527832029999999</c:v>
                </c:pt>
                <c:pt idx="117">
                  <c:v>93.594650270000002</c:v>
                </c:pt>
                <c:pt idx="118">
                  <c:v>93.623336789999996</c:v>
                </c:pt>
                <c:pt idx="119">
                  <c:v>93.748664860000005</c:v>
                </c:pt>
                <c:pt idx="120">
                  <c:v>93.905433650000006</c:v>
                </c:pt>
                <c:pt idx="121">
                  <c:v>94.047851559999998</c:v>
                </c:pt>
                <c:pt idx="122">
                  <c:v>94.173980709999995</c:v>
                </c:pt>
                <c:pt idx="123">
                  <c:v>94.289192200000002</c:v>
                </c:pt>
                <c:pt idx="124">
                  <c:v>94.361770629999995</c:v>
                </c:pt>
                <c:pt idx="125">
                  <c:v>94.525451660000002</c:v>
                </c:pt>
                <c:pt idx="126">
                  <c:v>94.571510309999994</c:v>
                </c:pt>
                <c:pt idx="127">
                  <c:v>94.59095001</c:v>
                </c:pt>
                <c:pt idx="128">
                  <c:v>94.554740910000007</c:v>
                </c:pt>
                <c:pt idx="129">
                  <c:v>94.599845889999997</c:v>
                </c:pt>
                <c:pt idx="130">
                  <c:v>94.609031680000001</c:v>
                </c:pt>
                <c:pt idx="131">
                  <c:v>94.605049129999998</c:v>
                </c:pt>
                <c:pt idx="132">
                  <c:v>94.577461240000005</c:v>
                </c:pt>
                <c:pt idx="133">
                  <c:v>94.498588560000002</c:v>
                </c:pt>
                <c:pt idx="134">
                  <c:v>94.353942869999997</c:v>
                </c:pt>
                <c:pt idx="135">
                  <c:v>94.160263060000005</c:v>
                </c:pt>
                <c:pt idx="136">
                  <c:v>93.983810419999998</c:v>
                </c:pt>
                <c:pt idx="137">
                  <c:v>93.673141479999998</c:v>
                </c:pt>
                <c:pt idx="138">
                  <c:v>93.419433589999997</c:v>
                </c:pt>
                <c:pt idx="139">
                  <c:v>93.201171880000004</c:v>
                </c:pt>
                <c:pt idx="140">
                  <c:v>93.011047360000006</c:v>
                </c:pt>
                <c:pt idx="141">
                  <c:v>92.924171450000003</c:v>
                </c:pt>
                <c:pt idx="142">
                  <c:v>92.911018369999994</c:v>
                </c:pt>
                <c:pt idx="143">
                  <c:v>92.936523440000002</c:v>
                </c:pt>
                <c:pt idx="144">
                  <c:v>93.051597599999994</c:v>
                </c:pt>
                <c:pt idx="145">
                  <c:v>93.228187559999995</c:v>
                </c:pt>
                <c:pt idx="146">
                  <c:v>93.47434998</c:v>
                </c:pt>
                <c:pt idx="147">
                  <c:v>93.55671692</c:v>
                </c:pt>
                <c:pt idx="148">
                  <c:v>93.731292719999999</c:v>
                </c:pt>
                <c:pt idx="149">
                  <c:v>93.775573730000005</c:v>
                </c:pt>
                <c:pt idx="150">
                  <c:v>93.799324040000002</c:v>
                </c:pt>
                <c:pt idx="151">
                  <c:v>93.736419679999997</c:v>
                </c:pt>
                <c:pt idx="152">
                  <c:v>93.59640503</c:v>
                </c:pt>
                <c:pt idx="153">
                  <c:v>93.404266359999994</c:v>
                </c:pt>
                <c:pt idx="154">
                  <c:v>93.233703610000006</c:v>
                </c:pt>
                <c:pt idx="155">
                  <c:v>92.998710630000005</c:v>
                </c:pt>
                <c:pt idx="156">
                  <c:v>92.813240050000005</c:v>
                </c:pt>
                <c:pt idx="157">
                  <c:v>92.679359439999999</c:v>
                </c:pt>
                <c:pt idx="158">
                  <c:v>92.627723689999996</c:v>
                </c:pt>
                <c:pt idx="159">
                  <c:v>92.600975039999994</c:v>
                </c:pt>
                <c:pt idx="160">
                  <c:v>92.649406429999999</c:v>
                </c:pt>
                <c:pt idx="161">
                  <c:v>92.778083800000005</c:v>
                </c:pt>
                <c:pt idx="162">
                  <c:v>92.925086980000003</c:v>
                </c:pt>
                <c:pt idx="163">
                  <c:v>93.11612701</c:v>
                </c:pt>
                <c:pt idx="164">
                  <c:v>93.274696349999999</c:v>
                </c:pt>
                <c:pt idx="165">
                  <c:v>93.459030150000004</c:v>
                </c:pt>
                <c:pt idx="166">
                  <c:v>93.587104800000006</c:v>
                </c:pt>
                <c:pt idx="167">
                  <c:v>93.714912409999997</c:v>
                </c:pt>
                <c:pt idx="168">
                  <c:v>93.79219818</c:v>
                </c:pt>
                <c:pt idx="169">
                  <c:v>93.823707580000004</c:v>
                </c:pt>
                <c:pt idx="170">
                  <c:v>93.84423065</c:v>
                </c:pt>
                <c:pt idx="171">
                  <c:v>93.800521849999996</c:v>
                </c:pt>
                <c:pt idx="172">
                  <c:v>93.762130740000003</c:v>
                </c:pt>
                <c:pt idx="173">
                  <c:v>93.728721620000002</c:v>
                </c:pt>
                <c:pt idx="174">
                  <c:v>93.679389950000001</c:v>
                </c:pt>
                <c:pt idx="175">
                  <c:v>93.676330570000005</c:v>
                </c:pt>
                <c:pt idx="176">
                  <c:v>93.644828799999999</c:v>
                </c:pt>
                <c:pt idx="177">
                  <c:v>93.551948550000006</c:v>
                </c:pt>
                <c:pt idx="178">
                  <c:v>93.436553959999998</c:v>
                </c:pt>
                <c:pt idx="179">
                  <c:v>93.415267940000007</c:v>
                </c:pt>
                <c:pt idx="180">
                  <c:v>93.384185790000004</c:v>
                </c:pt>
                <c:pt idx="181">
                  <c:v>93.334159850000006</c:v>
                </c:pt>
                <c:pt idx="182">
                  <c:v>93.313499449999995</c:v>
                </c:pt>
                <c:pt idx="183">
                  <c:v>93.269332890000001</c:v>
                </c:pt>
                <c:pt idx="184">
                  <c:v>93.254699709999997</c:v>
                </c:pt>
                <c:pt idx="185">
                  <c:v>93.244949340000005</c:v>
                </c:pt>
                <c:pt idx="186">
                  <c:v>93.265373229999994</c:v>
                </c:pt>
                <c:pt idx="187">
                  <c:v>93.260581970000004</c:v>
                </c:pt>
                <c:pt idx="188">
                  <c:v>93.298576350000005</c:v>
                </c:pt>
                <c:pt idx="189">
                  <c:v>93.33873749</c:v>
                </c:pt>
                <c:pt idx="190">
                  <c:v>93.440643309999999</c:v>
                </c:pt>
                <c:pt idx="191">
                  <c:v>93.52748871</c:v>
                </c:pt>
                <c:pt idx="192">
                  <c:v>93.631721499999998</c:v>
                </c:pt>
                <c:pt idx="193">
                  <c:v>93.72159576</c:v>
                </c:pt>
                <c:pt idx="194">
                  <c:v>93.816307069999993</c:v>
                </c:pt>
                <c:pt idx="195">
                  <c:v>93.898307799999998</c:v>
                </c:pt>
                <c:pt idx="196">
                  <c:v>93.964233399999998</c:v>
                </c:pt>
                <c:pt idx="197">
                  <c:v>93.998321529999998</c:v>
                </c:pt>
                <c:pt idx="198">
                  <c:v>94.026115419999996</c:v>
                </c:pt>
                <c:pt idx="199">
                  <c:v>94.02888489</c:v>
                </c:pt>
                <c:pt idx="200">
                  <c:v>93.994544980000001</c:v>
                </c:pt>
                <c:pt idx="201">
                  <c:v>93.965118410000002</c:v>
                </c:pt>
                <c:pt idx="202">
                  <c:v>93.913009639999999</c:v>
                </c:pt>
                <c:pt idx="203">
                  <c:v>93.924171450000003</c:v>
                </c:pt>
                <c:pt idx="204">
                  <c:v>93.904876709999996</c:v>
                </c:pt>
                <c:pt idx="205">
                  <c:v>93.901954649999993</c:v>
                </c:pt>
                <c:pt idx="206">
                  <c:v>93.938438419999997</c:v>
                </c:pt>
                <c:pt idx="207">
                  <c:v>94.026306149999996</c:v>
                </c:pt>
                <c:pt idx="208">
                  <c:v>94.083404540000004</c:v>
                </c:pt>
                <c:pt idx="209">
                  <c:v>94.197181700000002</c:v>
                </c:pt>
                <c:pt idx="210">
                  <c:v>94.326751709999996</c:v>
                </c:pt>
                <c:pt idx="211">
                  <c:v>94.443923949999999</c:v>
                </c:pt>
                <c:pt idx="212">
                  <c:v>94.576683040000006</c:v>
                </c:pt>
                <c:pt idx="213">
                  <c:v>94.680442810000002</c:v>
                </c:pt>
                <c:pt idx="214">
                  <c:v>94.757110600000004</c:v>
                </c:pt>
                <c:pt idx="215">
                  <c:v>94.809570309999998</c:v>
                </c:pt>
                <c:pt idx="216">
                  <c:v>94.815956119999996</c:v>
                </c:pt>
                <c:pt idx="217">
                  <c:v>94.788017269999997</c:v>
                </c:pt>
                <c:pt idx="218">
                  <c:v>94.738296509999998</c:v>
                </c:pt>
                <c:pt idx="219">
                  <c:v>94.655731200000005</c:v>
                </c:pt>
                <c:pt idx="220">
                  <c:v>94.529045100000005</c:v>
                </c:pt>
                <c:pt idx="221">
                  <c:v>94.430854800000006</c:v>
                </c:pt>
                <c:pt idx="222">
                  <c:v>94.300994869999997</c:v>
                </c:pt>
                <c:pt idx="223">
                  <c:v>94.193489069999998</c:v>
                </c:pt>
                <c:pt idx="224">
                  <c:v>94.085899350000005</c:v>
                </c:pt>
                <c:pt idx="225">
                  <c:v>94.050064090000006</c:v>
                </c:pt>
                <c:pt idx="226">
                  <c:v>94.003334050000007</c:v>
                </c:pt>
                <c:pt idx="227">
                  <c:v>93.997299190000007</c:v>
                </c:pt>
                <c:pt idx="228">
                  <c:v>94.043556210000006</c:v>
                </c:pt>
                <c:pt idx="229">
                  <c:v>94.117713929999994</c:v>
                </c:pt>
                <c:pt idx="230">
                  <c:v>94.172874449999995</c:v>
                </c:pt>
                <c:pt idx="231">
                  <c:v>94.258705140000004</c:v>
                </c:pt>
                <c:pt idx="232">
                  <c:v>94.369682310000002</c:v>
                </c:pt>
                <c:pt idx="233">
                  <c:v>94.427856449999993</c:v>
                </c:pt>
                <c:pt idx="234">
                  <c:v>94.500663759999995</c:v>
                </c:pt>
                <c:pt idx="235">
                  <c:v>94.504631040000007</c:v>
                </c:pt>
                <c:pt idx="236">
                  <c:v>94.498802190000006</c:v>
                </c:pt>
                <c:pt idx="237">
                  <c:v>94.458396910000005</c:v>
                </c:pt>
                <c:pt idx="238">
                  <c:v>94.380149840000001</c:v>
                </c:pt>
                <c:pt idx="239">
                  <c:v>94.281967159999994</c:v>
                </c:pt>
                <c:pt idx="240">
                  <c:v>94.142189029999997</c:v>
                </c:pt>
                <c:pt idx="241">
                  <c:v>93.985313419999997</c:v>
                </c:pt>
                <c:pt idx="242">
                  <c:v>93.841285709999994</c:v>
                </c:pt>
                <c:pt idx="243">
                  <c:v>93.681785579999996</c:v>
                </c:pt>
                <c:pt idx="244">
                  <c:v>93.590019229999996</c:v>
                </c:pt>
                <c:pt idx="245">
                  <c:v>93.487480160000004</c:v>
                </c:pt>
                <c:pt idx="246">
                  <c:v>93.442909240000006</c:v>
                </c:pt>
                <c:pt idx="247">
                  <c:v>93.414154049999993</c:v>
                </c:pt>
                <c:pt idx="248">
                  <c:v>93.575080869999994</c:v>
                </c:pt>
                <c:pt idx="249">
                  <c:v>93.642852779999998</c:v>
                </c:pt>
                <c:pt idx="250">
                  <c:v>93.777816770000001</c:v>
                </c:pt>
                <c:pt idx="251">
                  <c:v>93.937339780000002</c:v>
                </c:pt>
                <c:pt idx="252">
                  <c:v>94.100746150000006</c:v>
                </c:pt>
                <c:pt idx="253">
                  <c:v>94.272850039999994</c:v>
                </c:pt>
                <c:pt idx="254">
                  <c:v>94.474952700000003</c:v>
                </c:pt>
                <c:pt idx="255">
                  <c:v>94.624778750000004</c:v>
                </c:pt>
                <c:pt idx="256">
                  <c:v>94.747032169999997</c:v>
                </c:pt>
                <c:pt idx="257">
                  <c:v>94.875198359999999</c:v>
                </c:pt>
                <c:pt idx="258">
                  <c:v>94.921890259999998</c:v>
                </c:pt>
                <c:pt idx="259">
                  <c:v>94.91902924</c:v>
                </c:pt>
                <c:pt idx="260">
                  <c:v>94.863227839999993</c:v>
                </c:pt>
                <c:pt idx="261">
                  <c:v>94.672569269999997</c:v>
                </c:pt>
                <c:pt idx="262">
                  <c:v>94.544418329999999</c:v>
                </c:pt>
                <c:pt idx="263">
                  <c:v>94.370727540000004</c:v>
                </c:pt>
                <c:pt idx="264">
                  <c:v>94.179779049999993</c:v>
                </c:pt>
                <c:pt idx="265">
                  <c:v>93.984909060000007</c:v>
                </c:pt>
                <c:pt idx="266">
                  <c:v>93.782470700000005</c:v>
                </c:pt>
                <c:pt idx="267">
                  <c:v>93.621002200000007</c:v>
                </c:pt>
                <c:pt idx="268">
                  <c:v>93.456428529999997</c:v>
                </c:pt>
                <c:pt idx="269">
                  <c:v>93.377220149999999</c:v>
                </c:pt>
                <c:pt idx="270">
                  <c:v>93.357864379999995</c:v>
                </c:pt>
                <c:pt idx="271">
                  <c:v>93.313056950000004</c:v>
                </c:pt>
                <c:pt idx="272">
                  <c:v>93.325302120000003</c:v>
                </c:pt>
                <c:pt idx="273">
                  <c:v>93.370071409999994</c:v>
                </c:pt>
                <c:pt idx="274">
                  <c:v>93.450859070000007</c:v>
                </c:pt>
                <c:pt idx="275">
                  <c:v>93.553527829999993</c:v>
                </c:pt>
                <c:pt idx="276">
                  <c:v>93.682273859999995</c:v>
                </c:pt>
                <c:pt idx="277">
                  <c:v>93.833259580000004</c:v>
                </c:pt>
                <c:pt idx="278">
                  <c:v>93.985191349999994</c:v>
                </c:pt>
                <c:pt idx="279">
                  <c:v>94.149482730000003</c:v>
                </c:pt>
                <c:pt idx="280">
                  <c:v>94.291374210000001</c:v>
                </c:pt>
                <c:pt idx="281">
                  <c:v>94.341087340000001</c:v>
                </c:pt>
                <c:pt idx="282">
                  <c:v>94.456657410000005</c:v>
                </c:pt>
                <c:pt idx="283">
                  <c:v>94.519477839999993</c:v>
                </c:pt>
                <c:pt idx="284">
                  <c:v>94.520812989999996</c:v>
                </c:pt>
                <c:pt idx="285">
                  <c:v>94.462127690000003</c:v>
                </c:pt>
                <c:pt idx="286">
                  <c:v>94.274597170000007</c:v>
                </c:pt>
                <c:pt idx="287">
                  <c:v>93.956039430000004</c:v>
                </c:pt>
                <c:pt idx="288">
                  <c:v>93.461181640000007</c:v>
                </c:pt>
                <c:pt idx="289">
                  <c:v>92.728424070000003</c:v>
                </c:pt>
                <c:pt idx="290">
                  <c:v>91.683128359999998</c:v>
                </c:pt>
                <c:pt idx="291">
                  <c:v>90.313285829999998</c:v>
                </c:pt>
                <c:pt idx="292">
                  <c:v>88.598854059999994</c:v>
                </c:pt>
                <c:pt idx="293">
                  <c:v>86.327941890000005</c:v>
                </c:pt>
                <c:pt idx="294">
                  <c:v>83.574516299999999</c:v>
                </c:pt>
                <c:pt idx="295">
                  <c:v>80.24391937</c:v>
                </c:pt>
                <c:pt idx="296">
                  <c:v>76.525009159999996</c:v>
                </c:pt>
                <c:pt idx="297">
                  <c:v>72.319015500000006</c:v>
                </c:pt>
                <c:pt idx="298">
                  <c:v>67.746826170000006</c:v>
                </c:pt>
                <c:pt idx="299">
                  <c:v>62.995983119999998</c:v>
                </c:pt>
                <c:pt idx="300">
                  <c:v>58.119956969999997</c:v>
                </c:pt>
                <c:pt idx="301">
                  <c:v>53.238250729999997</c:v>
                </c:pt>
                <c:pt idx="302">
                  <c:v>48.451141360000001</c:v>
                </c:pt>
                <c:pt idx="303">
                  <c:v>43.928791050000001</c:v>
                </c:pt>
                <c:pt idx="304">
                  <c:v>39.666290279999998</c:v>
                </c:pt>
                <c:pt idx="305">
                  <c:v>35.668277740000001</c:v>
                </c:pt>
                <c:pt idx="306">
                  <c:v>32.046951290000003</c:v>
                </c:pt>
                <c:pt idx="307">
                  <c:v>28.77755737</c:v>
                </c:pt>
                <c:pt idx="308">
                  <c:v>25.8084259</c:v>
                </c:pt>
                <c:pt idx="309">
                  <c:v>23.16062355</c:v>
                </c:pt>
                <c:pt idx="310">
                  <c:v>20.846956250000002</c:v>
                </c:pt>
                <c:pt idx="311">
                  <c:v>18.757570269999999</c:v>
                </c:pt>
                <c:pt idx="312">
                  <c:v>16.92364693</c:v>
                </c:pt>
                <c:pt idx="313">
                  <c:v>15.306263919999999</c:v>
                </c:pt>
                <c:pt idx="314">
                  <c:v>13.867333410000001</c:v>
                </c:pt>
                <c:pt idx="315">
                  <c:v>12.598572730000001</c:v>
                </c:pt>
                <c:pt idx="316">
                  <c:v>11.46964741</c:v>
                </c:pt>
                <c:pt idx="317">
                  <c:v>10.471359250000001</c:v>
                </c:pt>
                <c:pt idx="318">
                  <c:v>9.5800800319999997</c:v>
                </c:pt>
                <c:pt idx="319">
                  <c:v>8.7835292819999999</c:v>
                </c:pt>
                <c:pt idx="320">
                  <c:v>8.0654535289999991</c:v>
                </c:pt>
                <c:pt idx="321">
                  <c:v>7.4315509799999999</c:v>
                </c:pt>
                <c:pt idx="322">
                  <c:v>6.8578662870000002</c:v>
                </c:pt>
                <c:pt idx="323">
                  <c:v>6.3413529400000002</c:v>
                </c:pt>
                <c:pt idx="324">
                  <c:v>5.873016357</c:v>
                </c:pt>
                <c:pt idx="325">
                  <c:v>5.4554929730000001</c:v>
                </c:pt>
                <c:pt idx="326">
                  <c:v>5.0695853230000001</c:v>
                </c:pt>
                <c:pt idx="327">
                  <c:v>4.7205963129999997</c:v>
                </c:pt>
                <c:pt idx="328">
                  <c:v>4.4041028019999997</c:v>
                </c:pt>
                <c:pt idx="329">
                  <c:v>4.1187400820000004</c:v>
                </c:pt>
                <c:pt idx="330">
                  <c:v>3.8520646100000002</c:v>
                </c:pt>
                <c:pt idx="331">
                  <c:v>3.6117498870000002</c:v>
                </c:pt>
                <c:pt idx="332">
                  <c:v>3.3955459590000001</c:v>
                </c:pt>
                <c:pt idx="333">
                  <c:v>3.1948518749999999</c:v>
                </c:pt>
                <c:pt idx="334">
                  <c:v>3.0118608469999999</c:v>
                </c:pt>
                <c:pt idx="335">
                  <c:v>2.8455278869999998</c:v>
                </c:pt>
                <c:pt idx="336">
                  <c:v>2.6929178239999998</c:v>
                </c:pt>
                <c:pt idx="337">
                  <c:v>2.5551512239999998</c:v>
                </c:pt>
                <c:pt idx="338">
                  <c:v>2.4269287589999999</c:v>
                </c:pt>
                <c:pt idx="339">
                  <c:v>2.313609123</c:v>
                </c:pt>
                <c:pt idx="340">
                  <c:v>2.208991766</c:v>
                </c:pt>
                <c:pt idx="341">
                  <c:v>2.1134872439999999</c:v>
                </c:pt>
                <c:pt idx="342">
                  <c:v>2.02681303</c:v>
                </c:pt>
                <c:pt idx="343">
                  <c:v>1.9489135740000001</c:v>
                </c:pt>
                <c:pt idx="344">
                  <c:v>1.87795651</c:v>
                </c:pt>
                <c:pt idx="345">
                  <c:v>1.815457463</c:v>
                </c:pt>
                <c:pt idx="346">
                  <c:v>1.757757545</c:v>
                </c:pt>
                <c:pt idx="347">
                  <c:v>1.7064915899999999</c:v>
                </c:pt>
                <c:pt idx="348">
                  <c:v>1.6632109879999999</c:v>
                </c:pt>
                <c:pt idx="349">
                  <c:v>1.6211941240000001</c:v>
                </c:pt>
                <c:pt idx="350">
                  <c:v>1.5888677840000001</c:v>
                </c:pt>
                <c:pt idx="351">
                  <c:v>1.5582803489999999</c:v>
                </c:pt>
                <c:pt idx="352">
                  <c:v>1.5320266490000001</c:v>
                </c:pt>
                <c:pt idx="353">
                  <c:v>1.5098623040000001</c:v>
                </c:pt>
                <c:pt idx="354">
                  <c:v>1.4930514100000001</c:v>
                </c:pt>
                <c:pt idx="355">
                  <c:v>1.478299499</c:v>
                </c:pt>
                <c:pt idx="356">
                  <c:v>1.466561437</c:v>
                </c:pt>
                <c:pt idx="357">
                  <c:v>1.4582829479999999</c:v>
                </c:pt>
                <c:pt idx="358">
                  <c:v>1.4539737699999999</c:v>
                </c:pt>
                <c:pt idx="359">
                  <c:v>1.4500820640000001</c:v>
                </c:pt>
                <c:pt idx="360">
                  <c:v>1.449596286</c:v>
                </c:pt>
                <c:pt idx="361">
                  <c:v>1.448580027</c:v>
                </c:pt>
                <c:pt idx="362">
                  <c:v>1.449929595</c:v>
                </c:pt>
                <c:pt idx="363">
                  <c:v>1.4518921380000001</c:v>
                </c:pt>
                <c:pt idx="364">
                  <c:v>1.4557194710000001</c:v>
                </c:pt>
                <c:pt idx="365">
                  <c:v>1.4570868020000001</c:v>
                </c:pt>
                <c:pt idx="366">
                  <c:v>1.4580575229999999</c:v>
                </c:pt>
                <c:pt idx="367">
                  <c:v>1.4599505660000001</c:v>
                </c:pt>
                <c:pt idx="368">
                  <c:v>1.4585441349999999</c:v>
                </c:pt>
                <c:pt idx="369">
                  <c:v>1.4547111989999999</c:v>
                </c:pt>
                <c:pt idx="370">
                  <c:v>1.4490273</c:v>
                </c:pt>
                <c:pt idx="371">
                  <c:v>1.440663099</c:v>
                </c:pt>
                <c:pt idx="372">
                  <c:v>1.431149483</c:v>
                </c:pt>
                <c:pt idx="373">
                  <c:v>1.4144804479999999</c:v>
                </c:pt>
                <c:pt idx="374">
                  <c:v>1.3990440369999999</c:v>
                </c:pt>
                <c:pt idx="375">
                  <c:v>1.3789561990000001</c:v>
                </c:pt>
                <c:pt idx="376">
                  <c:v>1.354048133</c:v>
                </c:pt>
                <c:pt idx="377">
                  <c:v>1.3287533520000001</c:v>
                </c:pt>
                <c:pt idx="378">
                  <c:v>1.3010993</c:v>
                </c:pt>
                <c:pt idx="379">
                  <c:v>1.272462368</c:v>
                </c:pt>
                <c:pt idx="380">
                  <c:v>1.2425793409999999</c:v>
                </c:pt>
                <c:pt idx="381">
                  <c:v>1.2121818069999999</c:v>
                </c:pt>
                <c:pt idx="382">
                  <c:v>1.181062818</c:v>
                </c:pt>
                <c:pt idx="383">
                  <c:v>1.1513096089999999</c:v>
                </c:pt>
                <c:pt idx="384">
                  <c:v>1.121227384</c:v>
                </c:pt>
                <c:pt idx="385">
                  <c:v>1.0930792090000001</c:v>
                </c:pt>
                <c:pt idx="386">
                  <c:v>1.0665023330000001</c:v>
                </c:pt>
                <c:pt idx="387">
                  <c:v>1.040941715</c:v>
                </c:pt>
                <c:pt idx="388">
                  <c:v>1.0159873960000001</c:v>
                </c:pt>
                <c:pt idx="389">
                  <c:v>0.99414342639999997</c:v>
                </c:pt>
                <c:pt idx="390">
                  <c:v>0.97481262680000003</c:v>
                </c:pt>
                <c:pt idx="391">
                  <c:v>0.9576679468</c:v>
                </c:pt>
                <c:pt idx="392">
                  <c:v>0.94283539059999999</c:v>
                </c:pt>
                <c:pt idx="393">
                  <c:v>0.92832911009999997</c:v>
                </c:pt>
                <c:pt idx="394">
                  <c:v>0.91719257830000001</c:v>
                </c:pt>
                <c:pt idx="395">
                  <c:v>0.90937680009999999</c:v>
                </c:pt>
                <c:pt idx="396">
                  <c:v>0.90191978220000002</c:v>
                </c:pt>
                <c:pt idx="397">
                  <c:v>0.89649212359999997</c:v>
                </c:pt>
                <c:pt idx="398">
                  <c:v>0.89257758860000003</c:v>
                </c:pt>
                <c:pt idx="399">
                  <c:v>0.89127236600000004</c:v>
                </c:pt>
                <c:pt idx="400">
                  <c:v>0.88995051380000001</c:v>
                </c:pt>
                <c:pt idx="401">
                  <c:v>0.89159160849999997</c:v>
                </c:pt>
                <c:pt idx="402">
                  <c:v>0.89461654420000003</c:v>
                </c:pt>
                <c:pt idx="403">
                  <c:v>0.89692187310000004</c:v>
                </c:pt>
                <c:pt idx="404">
                  <c:v>0.90072220560000005</c:v>
                </c:pt>
                <c:pt idx="405">
                  <c:v>0.90392923359999999</c:v>
                </c:pt>
                <c:pt idx="406">
                  <c:v>0.90827715399999998</c:v>
                </c:pt>
                <c:pt idx="407">
                  <c:v>0.9099139571</c:v>
                </c:pt>
                <c:pt idx="408">
                  <c:v>0.91012996440000005</c:v>
                </c:pt>
                <c:pt idx="409">
                  <c:v>0.90889537330000003</c:v>
                </c:pt>
                <c:pt idx="410">
                  <c:v>0.9063555002</c:v>
                </c:pt>
                <c:pt idx="411">
                  <c:v>0.89903247360000005</c:v>
                </c:pt>
                <c:pt idx="412">
                  <c:v>0.88894629479999998</c:v>
                </c:pt>
                <c:pt idx="413">
                  <c:v>0.87401652340000002</c:v>
                </c:pt>
                <c:pt idx="414">
                  <c:v>0.85748052600000002</c:v>
                </c:pt>
                <c:pt idx="415">
                  <c:v>0.83363950249999996</c:v>
                </c:pt>
                <c:pt idx="416">
                  <c:v>0.80759578939999999</c:v>
                </c:pt>
                <c:pt idx="417">
                  <c:v>0.77894699570000003</c:v>
                </c:pt>
                <c:pt idx="418">
                  <c:v>0.74787092209999995</c:v>
                </c:pt>
                <c:pt idx="419">
                  <c:v>0.71441823240000002</c:v>
                </c:pt>
                <c:pt idx="420">
                  <c:v>0.67887443300000005</c:v>
                </c:pt>
                <c:pt idx="421">
                  <c:v>0.64222526550000003</c:v>
                </c:pt>
                <c:pt idx="422">
                  <c:v>0.60873723030000004</c:v>
                </c:pt>
                <c:pt idx="423">
                  <c:v>0.57305824760000001</c:v>
                </c:pt>
                <c:pt idx="424">
                  <c:v>0.53694105150000004</c:v>
                </c:pt>
                <c:pt idx="425">
                  <c:v>0.5054852366</c:v>
                </c:pt>
                <c:pt idx="426">
                  <c:v>0.47454512119999998</c:v>
                </c:pt>
                <c:pt idx="427">
                  <c:v>0.44627487659999998</c:v>
                </c:pt>
                <c:pt idx="428">
                  <c:v>0.41923317310000002</c:v>
                </c:pt>
                <c:pt idx="429">
                  <c:v>0.39225554470000001</c:v>
                </c:pt>
                <c:pt idx="430">
                  <c:v>0.3691962063</c:v>
                </c:pt>
                <c:pt idx="431">
                  <c:v>0.348880142</c:v>
                </c:pt>
                <c:pt idx="432">
                  <c:v>0.32806804779999998</c:v>
                </c:pt>
                <c:pt idx="433">
                  <c:v>0.31034901739999998</c:v>
                </c:pt>
                <c:pt idx="434">
                  <c:v>0.29319399600000001</c:v>
                </c:pt>
                <c:pt idx="435">
                  <c:v>0.2780268192</c:v>
                </c:pt>
                <c:pt idx="436">
                  <c:v>0.26505413649999998</c:v>
                </c:pt>
                <c:pt idx="437">
                  <c:v>0.2523956597</c:v>
                </c:pt>
                <c:pt idx="438">
                  <c:v>0.2394950539</c:v>
                </c:pt>
                <c:pt idx="439">
                  <c:v>0.23054257040000001</c:v>
                </c:pt>
                <c:pt idx="440">
                  <c:v>0.22126916050000001</c:v>
                </c:pt>
                <c:pt idx="441">
                  <c:v>0.21362800900000001</c:v>
                </c:pt>
                <c:pt idx="442">
                  <c:v>0.2054401636</c:v>
                </c:pt>
                <c:pt idx="443">
                  <c:v>0.1994594187</c:v>
                </c:pt>
                <c:pt idx="444">
                  <c:v>0.19345866140000001</c:v>
                </c:pt>
                <c:pt idx="445">
                  <c:v>0.1881600916</c:v>
                </c:pt>
                <c:pt idx="446">
                  <c:v>0.18329079449999999</c:v>
                </c:pt>
                <c:pt idx="447">
                  <c:v>0.18043209609999999</c:v>
                </c:pt>
                <c:pt idx="448">
                  <c:v>0.17615145439999999</c:v>
                </c:pt>
                <c:pt idx="449">
                  <c:v>0.17366623880000001</c:v>
                </c:pt>
                <c:pt idx="450">
                  <c:v>0.1711012274</c:v>
                </c:pt>
                <c:pt idx="451">
                  <c:v>0.16841651499999999</c:v>
                </c:pt>
                <c:pt idx="452">
                  <c:v>0.16770109529999999</c:v>
                </c:pt>
                <c:pt idx="453">
                  <c:v>0.16622014339999999</c:v>
                </c:pt>
                <c:pt idx="454">
                  <c:v>0.16642111540000001</c:v>
                </c:pt>
                <c:pt idx="455">
                  <c:v>0.16680549089999999</c:v>
                </c:pt>
                <c:pt idx="456">
                  <c:v>0.1666102558</c:v>
                </c:pt>
                <c:pt idx="457">
                  <c:v>0.16666755080000001</c:v>
                </c:pt>
                <c:pt idx="458">
                  <c:v>0.16944199800000001</c:v>
                </c:pt>
                <c:pt idx="459">
                  <c:v>0.17167542869999999</c:v>
                </c:pt>
                <c:pt idx="460">
                  <c:v>0.17169541120000001</c:v>
                </c:pt>
                <c:pt idx="461">
                  <c:v>0.1758901477</c:v>
                </c:pt>
                <c:pt idx="462">
                  <c:v>0.17794376610000001</c:v>
                </c:pt>
                <c:pt idx="463">
                  <c:v>0.1834197491</c:v>
                </c:pt>
                <c:pt idx="464">
                  <c:v>0.1863741726</c:v>
                </c:pt>
                <c:pt idx="465">
                  <c:v>0.19132125380000001</c:v>
                </c:pt>
                <c:pt idx="466">
                  <c:v>0.19738699500000001</c:v>
                </c:pt>
                <c:pt idx="467">
                  <c:v>0.20451958479999999</c:v>
                </c:pt>
                <c:pt idx="468">
                  <c:v>0.21094481649999999</c:v>
                </c:pt>
                <c:pt idx="469">
                  <c:v>0.21925713120000001</c:v>
                </c:pt>
                <c:pt idx="470">
                  <c:v>0.22851012649999999</c:v>
                </c:pt>
                <c:pt idx="471">
                  <c:v>0.23638617989999999</c:v>
                </c:pt>
                <c:pt idx="472">
                  <c:v>0.24745601419999999</c:v>
                </c:pt>
                <c:pt idx="473">
                  <c:v>0.25874033569999999</c:v>
                </c:pt>
                <c:pt idx="474">
                  <c:v>0.27147999410000001</c:v>
                </c:pt>
                <c:pt idx="475">
                  <c:v>0.2844357193</c:v>
                </c:pt>
                <c:pt idx="476">
                  <c:v>0.29959735269999999</c:v>
                </c:pt>
                <c:pt idx="477">
                  <c:v>0.31409493090000001</c:v>
                </c:pt>
                <c:pt idx="478">
                  <c:v>0.33369252090000001</c:v>
                </c:pt>
                <c:pt idx="479">
                  <c:v>0.35160657760000003</c:v>
                </c:pt>
                <c:pt idx="480">
                  <c:v>0.37133273480000001</c:v>
                </c:pt>
                <c:pt idx="481">
                  <c:v>0.3913170695</c:v>
                </c:pt>
                <c:pt idx="482">
                  <c:v>0.41263303159999998</c:v>
                </c:pt>
                <c:pt idx="483">
                  <c:v>0.43284487719999998</c:v>
                </c:pt>
                <c:pt idx="484">
                  <c:v>0.4556418955</c:v>
                </c:pt>
                <c:pt idx="485">
                  <c:v>0.47667771580000001</c:v>
                </c:pt>
                <c:pt idx="486">
                  <c:v>0.49704286460000002</c:v>
                </c:pt>
                <c:pt idx="487">
                  <c:v>0.51251184940000005</c:v>
                </c:pt>
                <c:pt idx="488">
                  <c:v>0.53348356490000004</c:v>
                </c:pt>
                <c:pt idx="489">
                  <c:v>0.5509693027</c:v>
                </c:pt>
                <c:pt idx="490">
                  <c:v>0.56435334680000004</c:v>
                </c:pt>
                <c:pt idx="491">
                  <c:v>0.56982541080000004</c:v>
                </c:pt>
                <c:pt idx="492">
                  <c:v>0.57699263099999998</c:v>
                </c:pt>
                <c:pt idx="493">
                  <c:v>0.57854223250000003</c:v>
                </c:pt>
                <c:pt idx="494">
                  <c:v>0.57059282060000005</c:v>
                </c:pt>
                <c:pt idx="495">
                  <c:v>0.56744241709999999</c:v>
                </c:pt>
                <c:pt idx="496">
                  <c:v>0.56137877700000005</c:v>
                </c:pt>
                <c:pt idx="497">
                  <c:v>0.55146741870000004</c:v>
                </c:pt>
                <c:pt idx="498">
                  <c:v>0.53586298229999996</c:v>
                </c:pt>
                <c:pt idx="499">
                  <c:v>0.52623283860000003</c:v>
                </c:pt>
                <c:pt idx="500">
                  <c:v>0.50979691739999999</c:v>
                </c:pt>
                <c:pt idx="501">
                  <c:v>0.49827957150000002</c:v>
                </c:pt>
                <c:pt idx="502">
                  <c:v>0.48227640989999998</c:v>
                </c:pt>
                <c:pt idx="503">
                  <c:v>0.47032344339999999</c:v>
                </c:pt>
                <c:pt idx="504">
                  <c:v>0.45210430029999998</c:v>
                </c:pt>
                <c:pt idx="505">
                  <c:v>0.44448071719999999</c:v>
                </c:pt>
                <c:pt idx="506">
                  <c:v>0.423451364</c:v>
                </c:pt>
                <c:pt idx="507">
                  <c:v>0.41217696669999998</c:v>
                </c:pt>
                <c:pt idx="508">
                  <c:v>0.40045213699999999</c:v>
                </c:pt>
                <c:pt idx="509">
                  <c:v>0.39394763109999997</c:v>
                </c:pt>
                <c:pt idx="510">
                  <c:v>0.37979778650000001</c:v>
                </c:pt>
                <c:pt idx="511">
                  <c:v>0.37825092669999999</c:v>
                </c:pt>
                <c:pt idx="512">
                  <c:v>0.37126299740000002</c:v>
                </c:pt>
                <c:pt idx="513">
                  <c:v>0.349780798</c:v>
                </c:pt>
                <c:pt idx="514">
                  <c:v>0.35801219940000001</c:v>
                </c:pt>
                <c:pt idx="515">
                  <c:v>0.34166723490000001</c:v>
                </c:pt>
                <c:pt idx="516">
                  <c:v>0.33946052189999998</c:v>
                </c:pt>
                <c:pt idx="517">
                  <c:v>0.3477161527</c:v>
                </c:pt>
                <c:pt idx="518">
                  <c:v>0.34061357380000001</c:v>
                </c:pt>
                <c:pt idx="519">
                  <c:v>0.33740705250000003</c:v>
                </c:pt>
                <c:pt idx="520">
                  <c:v>0.34506881239999998</c:v>
                </c:pt>
                <c:pt idx="521">
                  <c:v>0.35188996789999999</c:v>
                </c:pt>
                <c:pt idx="522">
                  <c:v>0.35715961460000001</c:v>
                </c:pt>
                <c:pt idx="523">
                  <c:v>0.34954723720000003</c:v>
                </c:pt>
                <c:pt idx="524">
                  <c:v>0.35194125770000001</c:v>
                </c:pt>
                <c:pt idx="525">
                  <c:v>0.37250438330000002</c:v>
                </c:pt>
                <c:pt idx="526">
                  <c:v>0.37666001919999997</c:v>
                </c:pt>
                <c:pt idx="527">
                  <c:v>0.37312740090000002</c:v>
                </c:pt>
                <c:pt idx="528">
                  <c:v>0.38580602409999998</c:v>
                </c:pt>
                <c:pt idx="529">
                  <c:v>0.40732431409999997</c:v>
                </c:pt>
                <c:pt idx="530">
                  <c:v>0.39604115490000003</c:v>
                </c:pt>
                <c:pt idx="531">
                  <c:v>0.42353594300000003</c:v>
                </c:pt>
                <c:pt idx="532">
                  <c:v>0.45148649810000002</c:v>
                </c:pt>
                <c:pt idx="533">
                  <c:v>0.4748482108</c:v>
                </c:pt>
                <c:pt idx="534">
                  <c:v>0.49751153590000002</c:v>
                </c:pt>
                <c:pt idx="535">
                  <c:v>0.54451024530000003</c:v>
                </c:pt>
                <c:pt idx="536">
                  <c:v>0.55737692120000004</c:v>
                </c:pt>
                <c:pt idx="537">
                  <c:v>0.59673190119999997</c:v>
                </c:pt>
                <c:pt idx="538">
                  <c:v>0.62347257140000001</c:v>
                </c:pt>
                <c:pt idx="539">
                  <c:v>0.7110697627</c:v>
                </c:pt>
                <c:pt idx="540">
                  <c:v>0.71771270040000001</c:v>
                </c:pt>
                <c:pt idx="541">
                  <c:v>0.82549548149999996</c:v>
                </c:pt>
                <c:pt idx="542">
                  <c:v>0.90485441680000001</c:v>
                </c:pt>
                <c:pt idx="543">
                  <c:v>1.0055007929999999</c:v>
                </c:pt>
                <c:pt idx="544">
                  <c:v>1.0756715539999999</c:v>
                </c:pt>
                <c:pt idx="545">
                  <c:v>1.1916881800000001</c:v>
                </c:pt>
                <c:pt idx="546">
                  <c:v>1.40531373</c:v>
                </c:pt>
                <c:pt idx="547">
                  <c:v>1.5996903179999999</c:v>
                </c:pt>
                <c:pt idx="548">
                  <c:v>1.749403238</c:v>
                </c:pt>
                <c:pt idx="549">
                  <c:v>2.027626991</c:v>
                </c:pt>
                <c:pt idx="550">
                  <c:v>2.347315788</c:v>
                </c:pt>
                <c:pt idx="551">
                  <c:v>2.3116195199999998</c:v>
                </c:pt>
                <c:pt idx="552">
                  <c:v>2.0835698699999998</c:v>
                </c:pt>
                <c:pt idx="553">
                  <c:v>1.8528883789999999</c:v>
                </c:pt>
                <c:pt idx="554">
                  <c:v>1.6404605249999999</c:v>
                </c:pt>
                <c:pt idx="555">
                  <c:v>1.4703748560000001</c:v>
                </c:pt>
                <c:pt idx="556">
                  <c:v>1.319093023</c:v>
                </c:pt>
                <c:pt idx="557">
                  <c:v>1.170439515</c:v>
                </c:pt>
                <c:pt idx="558">
                  <c:v>1.0749897100000001</c:v>
                </c:pt>
                <c:pt idx="559">
                  <c:v>0.97198649170000007</c:v>
                </c:pt>
                <c:pt idx="560">
                  <c:v>0.94314231400000004</c:v>
                </c:pt>
                <c:pt idx="561">
                  <c:v>0.91761662480000006</c:v>
                </c:pt>
                <c:pt idx="562">
                  <c:v>0.89022584680000005</c:v>
                </c:pt>
                <c:pt idx="563">
                  <c:v>0.84982832190000002</c:v>
                </c:pt>
                <c:pt idx="564">
                  <c:v>0.81312342410000005</c:v>
                </c:pt>
                <c:pt idx="565">
                  <c:v>0.77261843200000002</c:v>
                </c:pt>
                <c:pt idx="566">
                  <c:v>0.73030867099999996</c:v>
                </c:pt>
                <c:pt idx="567">
                  <c:v>0.68611087319999997</c:v>
                </c:pt>
                <c:pt idx="568">
                  <c:v>0.64255597110000007</c:v>
                </c:pt>
                <c:pt idx="569">
                  <c:v>0.60133643869999998</c:v>
                </c:pt>
                <c:pt idx="570">
                  <c:v>0.56201436039999997</c:v>
                </c:pt>
                <c:pt idx="571">
                  <c:v>0.52337988140000002</c:v>
                </c:pt>
                <c:pt idx="572">
                  <c:v>0.48104449030000002</c:v>
                </c:pt>
                <c:pt idx="573">
                  <c:v>0.4500852716</c:v>
                </c:pt>
                <c:pt idx="574">
                  <c:v>0.41649248120000004</c:v>
                </c:pt>
                <c:pt idx="575">
                  <c:v>0.39237113710000004</c:v>
                </c:pt>
                <c:pt idx="576">
                  <c:v>0.37048368570000001</c:v>
                </c:pt>
                <c:pt idx="577">
                  <c:v>0.34866823670000002</c:v>
                </c:pt>
                <c:pt idx="578">
                  <c:v>0.33248208880000002</c:v>
                </c:pt>
                <c:pt idx="579">
                  <c:v>0.31525500540000001</c:v>
                </c:pt>
                <c:pt idx="580">
                  <c:v>0.30112643960000002</c:v>
                </c:pt>
                <c:pt idx="581">
                  <c:v>0.29200749520000002</c:v>
                </c:pt>
                <c:pt idx="582">
                  <c:v>0.28187816260000004</c:v>
                </c:pt>
                <c:pt idx="583">
                  <c:v>0.27224757190000004</c:v>
                </c:pt>
                <c:pt idx="584">
                  <c:v>0.26788078669999998</c:v>
                </c:pt>
                <c:pt idx="585">
                  <c:v>0.25872147499999998</c:v>
                </c:pt>
                <c:pt idx="586">
                  <c:v>0.251494844</c:v>
                </c:pt>
                <c:pt idx="587">
                  <c:v>0.24752037639999999</c:v>
                </c:pt>
                <c:pt idx="588">
                  <c:v>0.2401772928</c:v>
                </c:pt>
                <c:pt idx="589">
                  <c:v>0.23887624259999998</c:v>
                </c:pt>
                <c:pt idx="590">
                  <c:v>0.2336285156</c:v>
                </c:pt>
                <c:pt idx="591">
                  <c:v>0.23111276749999998</c:v>
                </c:pt>
                <c:pt idx="592">
                  <c:v>0.2310463083</c:v>
                </c:pt>
                <c:pt idx="593">
                  <c:v>0.22362825689999999</c:v>
                </c:pt>
                <c:pt idx="594">
                  <c:v>0.22608319339999999</c:v>
                </c:pt>
                <c:pt idx="595">
                  <c:v>0.22308640599999999</c:v>
                </c:pt>
                <c:pt idx="596">
                  <c:v>0.2232495588</c:v>
                </c:pt>
                <c:pt idx="597">
                  <c:v>0.2195365769</c:v>
                </c:pt>
                <c:pt idx="598">
                  <c:v>0.21921024139999998</c:v>
                </c:pt>
                <c:pt idx="599">
                  <c:v>0.2174772364</c:v>
                </c:pt>
                <c:pt idx="600">
                  <c:v>0.21758601489999999</c:v>
                </c:pt>
                <c:pt idx="601">
                  <c:v>0.21740524889999999</c:v>
                </c:pt>
                <c:pt idx="602">
                  <c:v>0.21761544469999999</c:v>
                </c:pt>
                <c:pt idx="603">
                  <c:v>0.21697257879999998</c:v>
                </c:pt>
                <c:pt idx="604">
                  <c:v>0.215147112</c:v>
                </c:pt>
                <c:pt idx="605">
                  <c:v>0.2184530985</c:v>
                </c:pt>
                <c:pt idx="606">
                  <c:v>0.21668936729999999</c:v>
                </c:pt>
                <c:pt idx="607">
                  <c:v>0.21974674279999998</c:v>
                </c:pt>
                <c:pt idx="608">
                  <c:v>0.21967949389999999</c:v>
                </c:pt>
                <c:pt idx="609">
                  <c:v>0.2187510771</c:v>
                </c:pt>
                <c:pt idx="610">
                  <c:v>0.22190443099999999</c:v>
                </c:pt>
                <c:pt idx="611">
                  <c:v>0.22241227749999998</c:v>
                </c:pt>
                <c:pt idx="612">
                  <c:v>0.226396237</c:v>
                </c:pt>
                <c:pt idx="613">
                  <c:v>0.22626178379999998</c:v>
                </c:pt>
                <c:pt idx="614">
                  <c:v>0.23008311209999999</c:v>
                </c:pt>
                <c:pt idx="615">
                  <c:v>0.23075452859999998</c:v>
                </c:pt>
                <c:pt idx="616">
                  <c:v>0.2329423618</c:v>
                </c:pt>
                <c:pt idx="617">
                  <c:v>0.23896071729999999</c:v>
                </c:pt>
                <c:pt idx="618">
                  <c:v>0.24236080469999999</c:v>
                </c:pt>
                <c:pt idx="619">
                  <c:v>0.2432129723</c:v>
                </c:pt>
                <c:pt idx="620">
                  <c:v>0.24774839399999998</c:v>
                </c:pt>
                <c:pt idx="621">
                  <c:v>0.25210574689999998</c:v>
                </c:pt>
                <c:pt idx="622">
                  <c:v>0.25872756959999998</c:v>
                </c:pt>
                <c:pt idx="623">
                  <c:v>0.26287684259999999</c:v>
                </c:pt>
                <c:pt idx="624">
                  <c:v>0.26650853870000002</c:v>
                </c:pt>
                <c:pt idx="625">
                  <c:v>0.27448367000000001</c:v>
                </c:pt>
                <c:pt idx="626">
                  <c:v>0.27907924770000003</c:v>
                </c:pt>
                <c:pt idx="627">
                  <c:v>0.2888679099</c:v>
                </c:pt>
                <c:pt idx="628">
                  <c:v>0.29300879360000004</c:v>
                </c:pt>
                <c:pt idx="629">
                  <c:v>0.30190469740000003</c:v>
                </c:pt>
                <c:pt idx="630">
                  <c:v>0.3116856408</c:v>
                </c:pt>
                <c:pt idx="631">
                  <c:v>0.32170485380000002</c:v>
                </c:pt>
                <c:pt idx="632">
                  <c:v>0.33348323820000003</c:v>
                </c:pt>
                <c:pt idx="633">
                  <c:v>0.3420667839</c:v>
                </c:pt>
                <c:pt idx="634">
                  <c:v>0.3536340785</c:v>
                </c:pt>
                <c:pt idx="635">
                  <c:v>0.36908741710000004</c:v>
                </c:pt>
                <c:pt idx="636">
                  <c:v>0.38450549960000002</c:v>
                </c:pt>
                <c:pt idx="637">
                  <c:v>0.39844538690000003</c:v>
                </c:pt>
                <c:pt idx="638">
                  <c:v>0.41550331230000004</c:v>
                </c:pt>
                <c:pt idx="639">
                  <c:v>0.43514593360000003</c:v>
                </c:pt>
                <c:pt idx="640">
                  <c:v>0.4548669648</c:v>
                </c:pt>
                <c:pt idx="641">
                  <c:v>0.47933946970000002</c:v>
                </c:pt>
                <c:pt idx="642">
                  <c:v>0.50427098989999997</c:v>
                </c:pt>
                <c:pt idx="643">
                  <c:v>0.53128053669999997</c:v>
                </c:pt>
                <c:pt idx="644">
                  <c:v>0.56001438619999999</c:v>
                </c:pt>
                <c:pt idx="645">
                  <c:v>0.59159382100000002</c:v>
                </c:pt>
                <c:pt idx="646">
                  <c:v>0.62504066940000003</c:v>
                </c:pt>
                <c:pt idx="647">
                  <c:v>0.66723467830000005</c:v>
                </c:pt>
                <c:pt idx="648">
                  <c:v>0.70834185599999999</c:v>
                </c:pt>
                <c:pt idx="649">
                  <c:v>0.75522603509999997</c:v>
                </c:pt>
                <c:pt idx="650">
                  <c:v>0.8044220996</c:v>
                </c:pt>
                <c:pt idx="651">
                  <c:v>0.86448420999999998</c:v>
                </c:pt>
                <c:pt idx="652">
                  <c:v>0.9155067992</c:v>
                </c:pt>
                <c:pt idx="653">
                  <c:v>0.97931738619999997</c:v>
                </c:pt>
                <c:pt idx="654">
                  <c:v>1.0496282770000001</c:v>
                </c:pt>
                <c:pt idx="655">
                  <c:v>1.122547765</c:v>
                </c:pt>
                <c:pt idx="656">
                  <c:v>1.1951093859999999</c:v>
                </c:pt>
                <c:pt idx="657">
                  <c:v>1.2782921979999999</c:v>
                </c:pt>
                <c:pt idx="658">
                  <c:v>1.3603296469999999</c:v>
                </c:pt>
                <c:pt idx="659">
                  <c:v>1.4452681730000001</c:v>
                </c:pt>
                <c:pt idx="660">
                  <c:v>1.538285871</c:v>
                </c:pt>
                <c:pt idx="661">
                  <c:v>1.6201665590000001</c:v>
                </c:pt>
                <c:pt idx="662">
                  <c:v>1.7032205060000001</c:v>
                </c:pt>
                <c:pt idx="663">
                  <c:v>1.7872779560000001</c:v>
                </c:pt>
                <c:pt idx="664">
                  <c:v>1.8606150340000001</c:v>
                </c:pt>
                <c:pt idx="665">
                  <c:v>1.930112619</c:v>
                </c:pt>
                <c:pt idx="666">
                  <c:v>1.990634818</c:v>
                </c:pt>
                <c:pt idx="667">
                  <c:v>2.0439996910000002</c:v>
                </c:pt>
                <c:pt idx="668">
                  <c:v>2.0816097450000002</c:v>
                </c:pt>
                <c:pt idx="669">
                  <c:v>2.113626499</c:v>
                </c:pt>
                <c:pt idx="670">
                  <c:v>2.1232605169999998</c:v>
                </c:pt>
                <c:pt idx="671">
                  <c:v>2.1254854390000002</c:v>
                </c:pt>
                <c:pt idx="672">
                  <c:v>2.1177520940000001</c:v>
                </c:pt>
                <c:pt idx="673">
                  <c:v>2.1020665360000002</c:v>
                </c:pt>
                <c:pt idx="674">
                  <c:v>2.0752206040000001</c:v>
                </c:pt>
                <c:pt idx="675">
                  <c:v>2.037965078</c:v>
                </c:pt>
                <c:pt idx="676">
                  <c:v>2.0003175930000001</c:v>
                </c:pt>
                <c:pt idx="677">
                  <c:v>1.9569761940000001</c:v>
                </c:pt>
                <c:pt idx="678">
                  <c:v>1.913771052</c:v>
                </c:pt>
                <c:pt idx="679">
                  <c:v>1.8604698370000001</c:v>
                </c:pt>
                <c:pt idx="680">
                  <c:v>1.8120089960000001</c:v>
                </c:pt>
                <c:pt idx="681">
                  <c:v>1.763813396</c:v>
                </c:pt>
                <c:pt idx="682">
                  <c:v>1.7137617060000001</c:v>
                </c:pt>
                <c:pt idx="683">
                  <c:v>1.6699029400000001</c:v>
                </c:pt>
                <c:pt idx="684">
                  <c:v>1.624312658</c:v>
                </c:pt>
                <c:pt idx="685">
                  <c:v>1.6010678005000001</c:v>
                </c:pt>
                <c:pt idx="686">
                  <c:v>1.5778229429999999</c:v>
                </c:pt>
                <c:pt idx="687">
                  <c:v>1.5364903400000001</c:v>
                </c:pt>
                <c:pt idx="688">
                  <c:v>1.502035995</c:v>
                </c:pt>
                <c:pt idx="689">
                  <c:v>1.484514077</c:v>
                </c:pt>
                <c:pt idx="690">
                  <c:v>1.4669921590000001</c:v>
                </c:pt>
                <c:pt idx="691">
                  <c:v>1.4369549939999999</c:v>
                </c:pt>
                <c:pt idx="692">
                  <c:v>1.408365149</c:v>
                </c:pt>
                <c:pt idx="693">
                  <c:v>1.3813828420000001</c:v>
                </c:pt>
                <c:pt idx="694">
                  <c:v>1.35252883</c:v>
                </c:pt>
                <c:pt idx="695">
                  <c:v>1.3419454289999999</c:v>
                </c:pt>
                <c:pt idx="696">
                  <c:v>1.331362028</c:v>
                </c:pt>
                <c:pt idx="697">
                  <c:v>1.3091353370000001</c:v>
                </c:pt>
                <c:pt idx="698">
                  <c:v>1.2934543089999999</c:v>
                </c:pt>
                <c:pt idx="699">
                  <c:v>1.2871212555</c:v>
                </c:pt>
                <c:pt idx="700">
                  <c:v>1.2807882020000001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7D97-45B7-A313-DA3FB2F82F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RGB cut-off filter (IR pass)</c:v>
                </c:pt>
              </c:strCache>
            </c:strRef>
          </c:tx>
          <c:spPr>
            <a:ln w="19050" cap="rnd">
              <a:solidFill>
                <a:srgbClr val="595959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Sheet1!$A$2:$A$702</c:f>
              <c:numCache>
                <c:formatCode>General</c:formatCode>
                <c:ptCount val="701"/>
                <c:pt idx="0">
                  <c:v>350</c:v>
                </c:pt>
                <c:pt idx="1">
                  <c:v>351</c:v>
                </c:pt>
                <c:pt idx="2">
                  <c:v>352</c:v>
                </c:pt>
                <c:pt idx="3">
                  <c:v>353</c:v>
                </c:pt>
                <c:pt idx="4">
                  <c:v>354</c:v>
                </c:pt>
                <c:pt idx="5">
                  <c:v>355</c:v>
                </c:pt>
                <c:pt idx="6">
                  <c:v>356</c:v>
                </c:pt>
                <c:pt idx="7">
                  <c:v>357</c:v>
                </c:pt>
                <c:pt idx="8">
                  <c:v>358</c:v>
                </c:pt>
                <c:pt idx="9">
                  <c:v>359</c:v>
                </c:pt>
                <c:pt idx="10">
                  <c:v>360</c:v>
                </c:pt>
                <c:pt idx="11">
                  <c:v>361</c:v>
                </c:pt>
                <c:pt idx="12">
                  <c:v>362</c:v>
                </c:pt>
                <c:pt idx="13">
                  <c:v>363</c:v>
                </c:pt>
                <c:pt idx="14">
                  <c:v>364</c:v>
                </c:pt>
                <c:pt idx="15">
                  <c:v>365</c:v>
                </c:pt>
                <c:pt idx="16">
                  <c:v>366</c:v>
                </c:pt>
                <c:pt idx="17">
                  <c:v>367</c:v>
                </c:pt>
                <c:pt idx="18">
                  <c:v>368</c:v>
                </c:pt>
                <c:pt idx="19">
                  <c:v>369</c:v>
                </c:pt>
                <c:pt idx="20">
                  <c:v>370</c:v>
                </c:pt>
                <c:pt idx="21">
                  <c:v>371</c:v>
                </c:pt>
                <c:pt idx="22">
                  <c:v>372</c:v>
                </c:pt>
                <c:pt idx="23">
                  <c:v>373</c:v>
                </c:pt>
                <c:pt idx="24">
                  <c:v>374</c:v>
                </c:pt>
                <c:pt idx="25">
                  <c:v>375</c:v>
                </c:pt>
                <c:pt idx="26">
                  <c:v>376</c:v>
                </c:pt>
                <c:pt idx="27">
                  <c:v>377</c:v>
                </c:pt>
                <c:pt idx="28">
                  <c:v>378</c:v>
                </c:pt>
                <c:pt idx="29">
                  <c:v>379</c:v>
                </c:pt>
                <c:pt idx="30">
                  <c:v>380</c:v>
                </c:pt>
                <c:pt idx="31">
                  <c:v>381</c:v>
                </c:pt>
                <c:pt idx="32">
                  <c:v>382</c:v>
                </c:pt>
                <c:pt idx="33">
                  <c:v>383</c:v>
                </c:pt>
                <c:pt idx="34">
                  <c:v>384</c:v>
                </c:pt>
                <c:pt idx="35">
                  <c:v>385</c:v>
                </c:pt>
                <c:pt idx="36">
                  <c:v>386</c:v>
                </c:pt>
                <c:pt idx="37">
                  <c:v>387</c:v>
                </c:pt>
                <c:pt idx="38">
                  <c:v>388</c:v>
                </c:pt>
                <c:pt idx="39">
                  <c:v>389</c:v>
                </c:pt>
                <c:pt idx="40">
                  <c:v>390</c:v>
                </c:pt>
                <c:pt idx="41">
                  <c:v>391</c:v>
                </c:pt>
                <c:pt idx="42">
                  <c:v>392</c:v>
                </c:pt>
                <c:pt idx="43">
                  <c:v>393</c:v>
                </c:pt>
                <c:pt idx="44">
                  <c:v>394</c:v>
                </c:pt>
                <c:pt idx="45">
                  <c:v>395</c:v>
                </c:pt>
                <c:pt idx="46">
                  <c:v>396</c:v>
                </c:pt>
                <c:pt idx="47">
                  <c:v>397</c:v>
                </c:pt>
                <c:pt idx="48">
                  <c:v>398</c:v>
                </c:pt>
                <c:pt idx="49">
                  <c:v>399</c:v>
                </c:pt>
                <c:pt idx="50">
                  <c:v>400</c:v>
                </c:pt>
                <c:pt idx="51">
                  <c:v>401</c:v>
                </c:pt>
                <c:pt idx="52">
                  <c:v>402</c:v>
                </c:pt>
                <c:pt idx="53">
                  <c:v>403</c:v>
                </c:pt>
                <c:pt idx="54">
                  <c:v>404</c:v>
                </c:pt>
                <c:pt idx="55">
                  <c:v>405</c:v>
                </c:pt>
                <c:pt idx="56">
                  <c:v>406</c:v>
                </c:pt>
                <c:pt idx="57">
                  <c:v>407</c:v>
                </c:pt>
                <c:pt idx="58">
                  <c:v>408</c:v>
                </c:pt>
                <c:pt idx="59">
                  <c:v>409</c:v>
                </c:pt>
                <c:pt idx="60">
                  <c:v>410</c:v>
                </c:pt>
                <c:pt idx="61">
                  <c:v>411</c:v>
                </c:pt>
                <c:pt idx="62">
                  <c:v>412</c:v>
                </c:pt>
                <c:pt idx="63">
                  <c:v>413</c:v>
                </c:pt>
                <c:pt idx="64">
                  <c:v>414</c:v>
                </c:pt>
                <c:pt idx="65">
                  <c:v>415</c:v>
                </c:pt>
                <c:pt idx="66">
                  <c:v>416</c:v>
                </c:pt>
                <c:pt idx="67">
                  <c:v>417</c:v>
                </c:pt>
                <c:pt idx="68">
                  <c:v>418</c:v>
                </c:pt>
                <c:pt idx="69">
                  <c:v>419</c:v>
                </c:pt>
                <c:pt idx="70">
                  <c:v>420</c:v>
                </c:pt>
                <c:pt idx="71">
                  <c:v>421</c:v>
                </c:pt>
                <c:pt idx="72">
                  <c:v>422</c:v>
                </c:pt>
                <c:pt idx="73">
                  <c:v>423</c:v>
                </c:pt>
                <c:pt idx="74">
                  <c:v>424</c:v>
                </c:pt>
                <c:pt idx="75">
                  <c:v>425</c:v>
                </c:pt>
                <c:pt idx="76">
                  <c:v>426</c:v>
                </c:pt>
                <c:pt idx="77">
                  <c:v>427</c:v>
                </c:pt>
                <c:pt idx="78">
                  <c:v>428</c:v>
                </c:pt>
                <c:pt idx="79">
                  <c:v>429</c:v>
                </c:pt>
                <c:pt idx="80">
                  <c:v>430</c:v>
                </c:pt>
                <c:pt idx="81">
                  <c:v>431</c:v>
                </c:pt>
                <c:pt idx="82">
                  <c:v>432</c:v>
                </c:pt>
                <c:pt idx="83">
                  <c:v>433</c:v>
                </c:pt>
                <c:pt idx="84">
                  <c:v>434</c:v>
                </c:pt>
                <c:pt idx="85">
                  <c:v>435</c:v>
                </c:pt>
                <c:pt idx="86">
                  <c:v>436</c:v>
                </c:pt>
                <c:pt idx="87">
                  <c:v>437</c:v>
                </c:pt>
                <c:pt idx="88">
                  <c:v>438</c:v>
                </c:pt>
                <c:pt idx="89">
                  <c:v>439</c:v>
                </c:pt>
                <c:pt idx="90">
                  <c:v>440</c:v>
                </c:pt>
                <c:pt idx="91">
                  <c:v>441</c:v>
                </c:pt>
                <c:pt idx="92">
                  <c:v>442</c:v>
                </c:pt>
                <c:pt idx="93">
                  <c:v>443</c:v>
                </c:pt>
                <c:pt idx="94">
                  <c:v>444</c:v>
                </c:pt>
                <c:pt idx="95">
                  <c:v>445</c:v>
                </c:pt>
                <c:pt idx="96">
                  <c:v>446</c:v>
                </c:pt>
                <c:pt idx="97">
                  <c:v>447</c:v>
                </c:pt>
                <c:pt idx="98">
                  <c:v>448</c:v>
                </c:pt>
                <c:pt idx="99">
                  <c:v>449</c:v>
                </c:pt>
                <c:pt idx="100">
                  <c:v>450</c:v>
                </c:pt>
                <c:pt idx="101">
                  <c:v>451</c:v>
                </c:pt>
                <c:pt idx="102">
                  <c:v>452</c:v>
                </c:pt>
                <c:pt idx="103">
                  <c:v>453</c:v>
                </c:pt>
                <c:pt idx="104">
                  <c:v>454</c:v>
                </c:pt>
                <c:pt idx="105">
                  <c:v>455</c:v>
                </c:pt>
                <c:pt idx="106">
                  <c:v>456</c:v>
                </c:pt>
                <c:pt idx="107">
                  <c:v>457</c:v>
                </c:pt>
                <c:pt idx="108">
                  <c:v>458</c:v>
                </c:pt>
                <c:pt idx="109">
                  <c:v>459</c:v>
                </c:pt>
                <c:pt idx="110">
                  <c:v>460</c:v>
                </c:pt>
                <c:pt idx="111">
                  <c:v>461</c:v>
                </c:pt>
                <c:pt idx="112">
                  <c:v>462</c:v>
                </c:pt>
                <c:pt idx="113">
                  <c:v>463</c:v>
                </c:pt>
                <c:pt idx="114">
                  <c:v>464</c:v>
                </c:pt>
                <c:pt idx="115">
                  <c:v>465</c:v>
                </c:pt>
                <c:pt idx="116">
                  <c:v>466</c:v>
                </c:pt>
                <c:pt idx="117">
                  <c:v>467</c:v>
                </c:pt>
                <c:pt idx="118">
                  <c:v>468</c:v>
                </c:pt>
                <c:pt idx="119">
                  <c:v>469</c:v>
                </c:pt>
                <c:pt idx="120">
                  <c:v>470</c:v>
                </c:pt>
                <c:pt idx="121">
                  <c:v>471</c:v>
                </c:pt>
                <c:pt idx="122">
                  <c:v>472</c:v>
                </c:pt>
                <c:pt idx="123">
                  <c:v>473</c:v>
                </c:pt>
                <c:pt idx="124">
                  <c:v>474</c:v>
                </c:pt>
                <c:pt idx="125">
                  <c:v>475</c:v>
                </c:pt>
                <c:pt idx="126">
                  <c:v>476</c:v>
                </c:pt>
                <c:pt idx="127">
                  <c:v>477</c:v>
                </c:pt>
                <c:pt idx="128">
                  <c:v>478</c:v>
                </c:pt>
                <c:pt idx="129">
                  <c:v>479</c:v>
                </c:pt>
                <c:pt idx="130">
                  <c:v>480</c:v>
                </c:pt>
                <c:pt idx="131">
                  <c:v>481</c:v>
                </c:pt>
                <c:pt idx="132">
                  <c:v>482</c:v>
                </c:pt>
                <c:pt idx="133">
                  <c:v>483</c:v>
                </c:pt>
                <c:pt idx="134">
                  <c:v>484</c:v>
                </c:pt>
                <c:pt idx="135">
                  <c:v>485</c:v>
                </c:pt>
                <c:pt idx="136">
                  <c:v>486</c:v>
                </c:pt>
                <c:pt idx="137">
                  <c:v>487</c:v>
                </c:pt>
                <c:pt idx="138">
                  <c:v>488</c:v>
                </c:pt>
                <c:pt idx="139">
                  <c:v>489</c:v>
                </c:pt>
                <c:pt idx="140">
                  <c:v>490</c:v>
                </c:pt>
                <c:pt idx="141">
                  <c:v>491</c:v>
                </c:pt>
                <c:pt idx="142">
                  <c:v>492</c:v>
                </c:pt>
                <c:pt idx="143">
                  <c:v>493</c:v>
                </c:pt>
                <c:pt idx="144">
                  <c:v>494</c:v>
                </c:pt>
                <c:pt idx="145">
                  <c:v>495</c:v>
                </c:pt>
                <c:pt idx="146">
                  <c:v>496</c:v>
                </c:pt>
                <c:pt idx="147">
                  <c:v>497</c:v>
                </c:pt>
                <c:pt idx="148">
                  <c:v>498</c:v>
                </c:pt>
                <c:pt idx="149">
                  <c:v>499</c:v>
                </c:pt>
                <c:pt idx="150">
                  <c:v>500</c:v>
                </c:pt>
                <c:pt idx="151">
                  <c:v>501</c:v>
                </c:pt>
                <c:pt idx="152">
                  <c:v>502</c:v>
                </c:pt>
                <c:pt idx="153">
                  <c:v>503</c:v>
                </c:pt>
                <c:pt idx="154">
                  <c:v>504</c:v>
                </c:pt>
                <c:pt idx="155">
                  <c:v>505</c:v>
                </c:pt>
                <c:pt idx="156">
                  <c:v>506</c:v>
                </c:pt>
                <c:pt idx="157">
                  <c:v>507</c:v>
                </c:pt>
                <c:pt idx="158">
                  <c:v>508</c:v>
                </c:pt>
                <c:pt idx="159">
                  <c:v>509</c:v>
                </c:pt>
                <c:pt idx="160">
                  <c:v>510</c:v>
                </c:pt>
                <c:pt idx="161">
                  <c:v>511</c:v>
                </c:pt>
                <c:pt idx="162">
                  <c:v>512</c:v>
                </c:pt>
                <c:pt idx="163">
                  <c:v>513</c:v>
                </c:pt>
                <c:pt idx="164">
                  <c:v>514</c:v>
                </c:pt>
                <c:pt idx="165">
                  <c:v>515</c:v>
                </c:pt>
                <c:pt idx="166">
                  <c:v>516</c:v>
                </c:pt>
                <c:pt idx="167">
                  <c:v>517</c:v>
                </c:pt>
                <c:pt idx="168">
                  <c:v>518</c:v>
                </c:pt>
                <c:pt idx="169">
                  <c:v>519</c:v>
                </c:pt>
                <c:pt idx="170">
                  <c:v>520</c:v>
                </c:pt>
                <c:pt idx="171">
                  <c:v>521</c:v>
                </c:pt>
                <c:pt idx="172">
                  <c:v>522</c:v>
                </c:pt>
                <c:pt idx="173">
                  <c:v>523</c:v>
                </c:pt>
                <c:pt idx="174">
                  <c:v>524</c:v>
                </c:pt>
                <c:pt idx="175">
                  <c:v>525</c:v>
                </c:pt>
                <c:pt idx="176">
                  <c:v>526</c:v>
                </c:pt>
                <c:pt idx="177">
                  <c:v>527</c:v>
                </c:pt>
                <c:pt idx="178">
                  <c:v>528</c:v>
                </c:pt>
                <c:pt idx="179">
                  <c:v>529</c:v>
                </c:pt>
                <c:pt idx="180">
                  <c:v>530</c:v>
                </c:pt>
                <c:pt idx="181">
                  <c:v>531</c:v>
                </c:pt>
                <c:pt idx="182">
                  <c:v>532</c:v>
                </c:pt>
                <c:pt idx="183">
                  <c:v>533</c:v>
                </c:pt>
                <c:pt idx="184">
                  <c:v>534</c:v>
                </c:pt>
                <c:pt idx="185">
                  <c:v>535</c:v>
                </c:pt>
                <c:pt idx="186">
                  <c:v>536</c:v>
                </c:pt>
                <c:pt idx="187">
                  <c:v>537</c:v>
                </c:pt>
                <c:pt idx="188">
                  <c:v>538</c:v>
                </c:pt>
                <c:pt idx="189">
                  <c:v>539</c:v>
                </c:pt>
                <c:pt idx="190">
                  <c:v>540</c:v>
                </c:pt>
                <c:pt idx="191">
                  <c:v>541</c:v>
                </c:pt>
                <c:pt idx="192">
                  <c:v>542</c:v>
                </c:pt>
                <c:pt idx="193">
                  <c:v>543</c:v>
                </c:pt>
                <c:pt idx="194">
                  <c:v>544</c:v>
                </c:pt>
                <c:pt idx="195">
                  <c:v>545</c:v>
                </c:pt>
                <c:pt idx="196">
                  <c:v>546</c:v>
                </c:pt>
                <c:pt idx="197">
                  <c:v>547</c:v>
                </c:pt>
                <c:pt idx="198">
                  <c:v>548</c:v>
                </c:pt>
                <c:pt idx="199">
                  <c:v>549</c:v>
                </c:pt>
                <c:pt idx="200">
                  <c:v>550</c:v>
                </c:pt>
                <c:pt idx="201">
                  <c:v>551</c:v>
                </c:pt>
                <c:pt idx="202">
                  <c:v>552</c:v>
                </c:pt>
                <c:pt idx="203">
                  <c:v>553</c:v>
                </c:pt>
                <c:pt idx="204">
                  <c:v>554</c:v>
                </c:pt>
                <c:pt idx="205">
                  <c:v>555</c:v>
                </c:pt>
                <c:pt idx="206">
                  <c:v>556</c:v>
                </c:pt>
                <c:pt idx="207">
                  <c:v>557</c:v>
                </c:pt>
                <c:pt idx="208">
                  <c:v>558</c:v>
                </c:pt>
                <c:pt idx="209">
                  <c:v>559</c:v>
                </c:pt>
                <c:pt idx="210">
                  <c:v>560</c:v>
                </c:pt>
                <c:pt idx="211">
                  <c:v>561</c:v>
                </c:pt>
                <c:pt idx="212">
                  <c:v>562</c:v>
                </c:pt>
                <c:pt idx="213">
                  <c:v>563</c:v>
                </c:pt>
                <c:pt idx="214">
                  <c:v>564</c:v>
                </c:pt>
                <c:pt idx="215">
                  <c:v>565</c:v>
                </c:pt>
                <c:pt idx="216">
                  <c:v>566</c:v>
                </c:pt>
                <c:pt idx="217">
                  <c:v>567</c:v>
                </c:pt>
                <c:pt idx="218">
                  <c:v>568</c:v>
                </c:pt>
                <c:pt idx="219">
                  <c:v>569</c:v>
                </c:pt>
                <c:pt idx="220">
                  <c:v>570</c:v>
                </c:pt>
                <c:pt idx="221">
                  <c:v>571</c:v>
                </c:pt>
                <c:pt idx="222">
                  <c:v>572</c:v>
                </c:pt>
                <c:pt idx="223">
                  <c:v>573</c:v>
                </c:pt>
                <c:pt idx="224">
                  <c:v>574</c:v>
                </c:pt>
                <c:pt idx="225">
                  <c:v>575</c:v>
                </c:pt>
                <c:pt idx="226">
                  <c:v>576</c:v>
                </c:pt>
                <c:pt idx="227">
                  <c:v>577</c:v>
                </c:pt>
                <c:pt idx="228">
                  <c:v>578</c:v>
                </c:pt>
                <c:pt idx="229">
                  <c:v>579</c:v>
                </c:pt>
                <c:pt idx="230">
                  <c:v>580</c:v>
                </c:pt>
                <c:pt idx="231">
                  <c:v>581</c:v>
                </c:pt>
                <c:pt idx="232">
                  <c:v>582</c:v>
                </c:pt>
                <c:pt idx="233">
                  <c:v>583</c:v>
                </c:pt>
                <c:pt idx="234">
                  <c:v>584</c:v>
                </c:pt>
                <c:pt idx="235">
                  <c:v>585</c:v>
                </c:pt>
                <c:pt idx="236">
                  <c:v>586</c:v>
                </c:pt>
                <c:pt idx="237">
                  <c:v>587</c:v>
                </c:pt>
                <c:pt idx="238">
                  <c:v>588</c:v>
                </c:pt>
                <c:pt idx="239">
                  <c:v>589</c:v>
                </c:pt>
                <c:pt idx="240">
                  <c:v>590</c:v>
                </c:pt>
                <c:pt idx="241">
                  <c:v>591</c:v>
                </c:pt>
                <c:pt idx="242">
                  <c:v>592</c:v>
                </c:pt>
                <c:pt idx="243">
                  <c:v>593</c:v>
                </c:pt>
                <c:pt idx="244">
                  <c:v>594</c:v>
                </c:pt>
                <c:pt idx="245">
                  <c:v>595</c:v>
                </c:pt>
                <c:pt idx="246">
                  <c:v>596</c:v>
                </c:pt>
                <c:pt idx="247">
                  <c:v>597</c:v>
                </c:pt>
                <c:pt idx="248">
                  <c:v>598</c:v>
                </c:pt>
                <c:pt idx="249">
                  <c:v>599</c:v>
                </c:pt>
                <c:pt idx="250">
                  <c:v>600</c:v>
                </c:pt>
                <c:pt idx="251">
                  <c:v>601</c:v>
                </c:pt>
                <c:pt idx="252">
                  <c:v>602</c:v>
                </c:pt>
                <c:pt idx="253">
                  <c:v>603</c:v>
                </c:pt>
                <c:pt idx="254">
                  <c:v>604</c:v>
                </c:pt>
                <c:pt idx="255">
                  <c:v>605</c:v>
                </c:pt>
                <c:pt idx="256">
                  <c:v>606</c:v>
                </c:pt>
                <c:pt idx="257">
                  <c:v>607</c:v>
                </c:pt>
                <c:pt idx="258">
                  <c:v>608</c:v>
                </c:pt>
                <c:pt idx="259">
                  <c:v>609</c:v>
                </c:pt>
                <c:pt idx="260">
                  <c:v>610</c:v>
                </c:pt>
                <c:pt idx="261">
                  <c:v>611</c:v>
                </c:pt>
                <c:pt idx="262">
                  <c:v>612</c:v>
                </c:pt>
                <c:pt idx="263">
                  <c:v>613</c:v>
                </c:pt>
                <c:pt idx="264">
                  <c:v>614</c:v>
                </c:pt>
                <c:pt idx="265">
                  <c:v>615</c:v>
                </c:pt>
                <c:pt idx="266">
                  <c:v>616</c:v>
                </c:pt>
                <c:pt idx="267">
                  <c:v>617</c:v>
                </c:pt>
                <c:pt idx="268">
                  <c:v>618</c:v>
                </c:pt>
                <c:pt idx="269">
                  <c:v>619</c:v>
                </c:pt>
                <c:pt idx="270">
                  <c:v>620</c:v>
                </c:pt>
                <c:pt idx="271">
                  <c:v>621</c:v>
                </c:pt>
                <c:pt idx="272">
                  <c:v>622</c:v>
                </c:pt>
                <c:pt idx="273">
                  <c:v>623</c:v>
                </c:pt>
                <c:pt idx="274">
                  <c:v>624</c:v>
                </c:pt>
                <c:pt idx="275">
                  <c:v>625</c:v>
                </c:pt>
                <c:pt idx="276">
                  <c:v>626</c:v>
                </c:pt>
                <c:pt idx="277">
                  <c:v>627</c:v>
                </c:pt>
                <c:pt idx="278">
                  <c:v>628</c:v>
                </c:pt>
                <c:pt idx="279">
                  <c:v>629</c:v>
                </c:pt>
                <c:pt idx="280">
                  <c:v>630</c:v>
                </c:pt>
                <c:pt idx="281">
                  <c:v>631</c:v>
                </c:pt>
                <c:pt idx="282">
                  <c:v>632</c:v>
                </c:pt>
                <c:pt idx="283">
                  <c:v>633</c:v>
                </c:pt>
                <c:pt idx="284">
                  <c:v>634</c:v>
                </c:pt>
                <c:pt idx="285">
                  <c:v>635</c:v>
                </c:pt>
                <c:pt idx="286">
                  <c:v>636</c:v>
                </c:pt>
                <c:pt idx="287">
                  <c:v>637</c:v>
                </c:pt>
                <c:pt idx="288">
                  <c:v>638</c:v>
                </c:pt>
                <c:pt idx="289">
                  <c:v>639</c:v>
                </c:pt>
                <c:pt idx="290">
                  <c:v>640</c:v>
                </c:pt>
                <c:pt idx="291">
                  <c:v>641</c:v>
                </c:pt>
                <c:pt idx="292">
                  <c:v>642</c:v>
                </c:pt>
                <c:pt idx="293">
                  <c:v>643</c:v>
                </c:pt>
                <c:pt idx="294">
                  <c:v>644</c:v>
                </c:pt>
                <c:pt idx="295">
                  <c:v>645</c:v>
                </c:pt>
                <c:pt idx="296">
                  <c:v>646</c:v>
                </c:pt>
                <c:pt idx="297">
                  <c:v>647</c:v>
                </c:pt>
                <c:pt idx="298">
                  <c:v>648</c:v>
                </c:pt>
                <c:pt idx="299">
                  <c:v>649</c:v>
                </c:pt>
                <c:pt idx="300">
                  <c:v>650</c:v>
                </c:pt>
                <c:pt idx="301">
                  <c:v>651</c:v>
                </c:pt>
                <c:pt idx="302">
                  <c:v>652</c:v>
                </c:pt>
                <c:pt idx="303">
                  <c:v>653</c:v>
                </c:pt>
                <c:pt idx="304">
                  <c:v>654</c:v>
                </c:pt>
                <c:pt idx="305">
                  <c:v>655</c:v>
                </c:pt>
                <c:pt idx="306">
                  <c:v>656</c:v>
                </c:pt>
                <c:pt idx="307">
                  <c:v>657</c:v>
                </c:pt>
                <c:pt idx="308">
                  <c:v>658</c:v>
                </c:pt>
                <c:pt idx="309">
                  <c:v>659</c:v>
                </c:pt>
                <c:pt idx="310">
                  <c:v>660</c:v>
                </c:pt>
                <c:pt idx="311">
                  <c:v>661</c:v>
                </c:pt>
                <c:pt idx="312">
                  <c:v>662</c:v>
                </c:pt>
                <c:pt idx="313">
                  <c:v>663</c:v>
                </c:pt>
                <c:pt idx="314">
                  <c:v>664</c:v>
                </c:pt>
                <c:pt idx="315">
                  <c:v>665</c:v>
                </c:pt>
                <c:pt idx="316">
                  <c:v>666</c:v>
                </c:pt>
                <c:pt idx="317">
                  <c:v>667</c:v>
                </c:pt>
                <c:pt idx="318">
                  <c:v>668</c:v>
                </c:pt>
                <c:pt idx="319">
                  <c:v>669</c:v>
                </c:pt>
                <c:pt idx="320">
                  <c:v>670</c:v>
                </c:pt>
                <c:pt idx="321">
                  <c:v>671</c:v>
                </c:pt>
                <c:pt idx="322">
                  <c:v>672</c:v>
                </c:pt>
                <c:pt idx="323">
                  <c:v>673</c:v>
                </c:pt>
                <c:pt idx="324">
                  <c:v>674</c:v>
                </c:pt>
                <c:pt idx="325">
                  <c:v>675</c:v>
                </c:pt>
                <c:pt idx="326">
                  <c:v>676</c:v>
                </c:pt>
                <c:pt idx="327">
                  <c:v>677</c:v>
                </c:pt>
                <c:pt idx="328">
                  <c:v>678</c:v>
                </c:pt>
                <c:pt idx="329">
                  <c:v>679</c:v>
                </c:pt>
                <c:pt idx="330">
                  <c:v>680</c:v>
                </c:pt>
                <c:pt idx="331">
                  <c:v>681</c:v>
                </c:pt>
                <c:pt idx="332">
                  <c:v>682</c:v>
                </c:pt>
                <c:pt idx="333">
                  <c:v>683</c:v>
                </c:pt>
                <c:pt idx="334">
                  <c:v>684</c:v>
                </c:pt>
                <c:pt idx="335">
                  <c:v>685</c:v>
                </c:pt>
                <c:pt idx="336">
                  <c:v>686</c:v>
                </c:pt>
                <c:pt idx="337">
                  <c:v>687</c:v>
                </c:pt>
                <c:pt idx="338">
                  <c:v>688</c:v>
                </c:pt>
                <c:pt idx="339">
                  <c:v>689</c:v>
                </c:pt>
                <c:pt idx="340">
                  <c:v>690</c:v>
                </c:pt>
                <c:pt idx="341">
                  <c:v>691</c:v>
                </c:pt>
                <c:pt idx="342">
                  <c:v>692</c:v>
                </c:pt>
                <c:pt idx="343">
                  <c:v>693</c:v>
                </c:pt>
                <c:pt idx="344">
                  <c:v>694</c:v>
                </c:pt>
                <c:pt idx="345">
                  <c:v>695</c:v>
                </c:pt>
                <c:pt idx="346">
                  <c:v>696</c:v>
                </c:pt>
                <c:pt idx="347">
                  <c:v>697</c:v>
                </c:pt>
                <c:pt idx="348">
                  <c:v>698</c:v>
                </c:pt>
                <c:pt idx="349">
                  <c:v>699</c:v>
                </c:pt>
                <c:pt idx="350">
                  <c:v>700</c:v>
                </c:pt>
                <c:pt idx="351">
                  <c:v>701</c:v>
                </c:pt>
                <c:pt idx="352">
                  <c:v>702</c:v>
                </c:pt>
                <c:pt idx="353">
                  <c:v>703</c:v>
                </c:pt>
                <c:pt idx="354">
                  <c:v>704</c:v>
                </c:pt>
                <c:pt idx="355">
                  <c:v>705</c:v>
                </c:pt>
                <c:pt idx="356">
                  <c:v>706</c:v>
                </c:pt>
                <c:pt idx="357">
                  <c:v>707</c:v>
                </c:pt>
                <c:pt idx="358">
                  <c:v>708</c:v>
                </c:pt>
                <c:pt idx="359">
                  <c:v>709</c:v>
                </c:pt>
                <c:pt idx="360">
                  <c:v>710</c:v>
                </c:pt>
                <c:pt idx="361">
                  <c:v>711</c:v>
                </c:pt>
                <c:pt idx="362">
                  <c:v>712</c:v>
                </c:pt>
                <c:pt idx="363">
                  <c:v>713</c:v>
                </c:pt>
                <c:pt idx="364">
                  <c:v>714</c:v>
                </c:pt>
                <c:pt idx="365">
                  <c:v>715</c:v>
                </c:pt>
                <c:pt idx="366">
                  <c:v>716</c:v>
                </c:pt>
                <c:pt idx="367">
                  <c:v>717</c:v>
                </c:pt>
                <c:pt idx="368">
                  <c:v>718</c:v>
                </c:pt>
                <c:pt idx="369">
                  <c:v>719</c:v>
                </c:pt>
                <c:pt idx="370">
                  <c:v>720</c:v>
                </c:pt>
                <c:pt idx="371">
                  <c:v>721</c:v>
                </c:pt>
                <c:pt idx="372">
                  <c:v>722</c:v>
                </c:pt>
                <c:pt idx="373">
                  <c:v>723</c:v>
                </c:pt>
                <c:pt idx="374">
                  <c:v>724</c:v>
                </c:pt>
                <c:pt idx="375">
                  <c:v>725</c:v>
                </c:pt>
                <c:pt idx="376">
                  <c:v>726</c:v>
                </c:pt>
                <c:pt idx="377">
                  <c:v>727</c:v>
                </c:pt>
                <c:pt idx="378">
                  <c:v>728</c:v>
                </c:pt>
                <c:pt idx="379">
                  <c:v>729</c:v>
                </c:pt>
                <c:pt idx="380">
                  <c:v>730</c:v>
                </c:pt>
                <c:pt idx="381">
                  <c:v>731</c:v>
                </c:pt>
                <c:pt idx="382">
                  <c:v>732</c:v>
                </c:pt>
                <c:pt idx="383">
                  <c:v>733</c:v>
                </c:pt>
                <c:pt idx="384">
                  <c:v>734</c:v>
                </c:pt>
                <c:pt idx="385">
                  <c:v>735</c:v>
                </c:pt>
                <c:pt idx="386">
                  <c:v>736</c:v>
                </c:pt>
                <c:pt idx="387">
                  <c:v>737</c:v>
                </c:pt>
                <c:pt idx="388">
                  <c:v>738</c:v>
                </c:pt>
                <c:pt idx="389">
                  <c:v>739</c:v>
                </c:pt>
                <c:pt idx="390">
                  <c:v>740</c:v>
                </c:pt>
                <c:pt idx="391">
                  <c:v>741</c:v>
                </c:pt>
                <c:pt idx="392">
                  <c:v>742</c:v>
                </c:pt>
                <c:pt idx="393">
                  <c:v>743</c:v>
                </c:pt>
                <c:pt idx="394">
                  <c:v>744</c:v>
                </c:pt>
                <c:pt idx="395">
                  <c:v>745</c:v>
                </c:pt>
                <c:pt idx="396">
                  <c:v>746</c:v>
                </c:pt>
                <c:pt idx="397">
                  <c:v>747</c:v>
                </c:pt>
                <c:pt idx="398">
                  <c:v>748</c:v>
                </c:pt>
                <c:pt idx="399">
                  <c:v>749</c:v>
                </c:pt>
                <c:pt idx="400">
                  <c:v>750</c:v>
                </c:pt>
                <c:pt idx="401">
                  <c:v>751</c:v>
                </c:pt>
                <c:pt idx="402">
                  <c:v>752</c:v>
                </c:pt>
                <c:pt idx="403">
                  <c:v>753</c:v>
                </c:pt>
                <c:pt idx="404">
                  <c:v>754</c:v>
                </c:pt>
                <c:pt idx="405">
                  <c:v>755</c:v>
                </c:pt>
                <c:pt idx="406">
                  <c:v>756</c:v>
                </c:pt>
                <c:pt idx="407">
                  <c:v>757</c:v>
                </c:pt>
                <c:pt idx="408">
                  <c:v>758</c:v>
                </c:pt>
                <c:pt idx="409">
                  <c:v>759</c:v>
                </c:pt>
                <c:pt idx="410">
                  <c:v>760</c:v>
                </c:pt>
                <c:pt idx="411">
                  <c:v>761</c:v>
                </c:pt>
                <c:pt idx="412">
                  <c:v>762</c:v>
                </c:pt>
                <c:pt idx="413">
                  <c:v>763</c:v>
                </c:pt>
                <c:pt idx="414">
                  <c:v>764</c:v>
                </c:pt>
                <c:pt idx="415">
                  <c:v>765</c:v>
                </c:pt>
                <c:pt idx="416">
                  <c:v>766</c:v>
                </c:pt>
                <c:pt idx="417">
                  <c:v>767</c:v>
                </c:pt>
                <c:pt idx="418">
                  <c:v>768</c:v>
                </c:pt>
                <c:pt idx="419">
                  <c:v>769</c:v>
                </c:pt>
                <c:pt idx="420">
                  <c:v>770</c:v>
                </c:pt>
                <c:pt idx="421">
                  <c:v>771</c:v>
                </c:pt>
                <c:pt idx="422">
                  <c:v>772</c:v>
                </c:pt>
                <c:pt idx="423">
                  <c:v>773</c:v>
                </c:pt>
                <c:pt idx="424">
                  <c:v>774</c:v>
                </c:pt>
                <c:pt idx="425">
                  <c:v>775</c:v>
                </c:pt>
                <c:pt idx="426">
                  <c:v>776</c:v>
                </c:pt>
                <c:pt idx="427">
                  <c:v>777</c:v>
                </c:pt>
                <c:pt idx="428">
                  <c:v>778</c:v>
                </c:pt>
                <c:pt idx="429">
                  <c:v>779</c:v>
                </c:pt>
                <c:pt idx="430">
                  <c:v>780</c:v>
                </c:pt>
                <c:pt idx="431">
                  <c:v>781</c:v>
                </c:pt>
                <c:pt idx="432">
                  <c:v>782</c:v>
                </c:pt>
                <c:pt idx="433">
                  <c:v>783</c:v>
                </c:pt>
                <c:pt idx="434">
                  <c:v>784</c:v>
                </c:pt>
                <c:pt idx="435">
                  <c:v>785</c:v>
                </c:pt>
                <c:pt idx="436">
                  <c:v>786</c:v>
                </c:pt>
                <c:pt idx="437">
                  <c:v>787</c:v>
                </c:pt>
                <c:pt idx="438">
                  <c:v>788</c:v>
                </c:pt>
                <c:pt idx="439">
                  <c:v>789</c:v>
                </c:pt>
                <c:pt idx="440">
                  <c:v>790</c:v>
                </c:pt>
                <c:pt idx="441">
                  <c:v>791</c:v>
                </c:pt>
                <c:pt idx="442">
                  <c:v>792</c:v>
                </c:pt>
                <c:pt idx="443">
                  <c:v>793</c:v>
                </c:pt>
                <c:pt idx="444">
                  <c:v>794</c:v>
                </c:pt>
                <c:pt idx="445">
                  <c:v>795</c:v>
                </c:pt>
                <c:pt idx="446">
                  <c:v>796</c:v>
                </c:pt>
                <c:pt idx="447">
                  <c:v>797</c:v>
                </c:pt>
                <c:pt idx="448">
                  <c:v>798</c:v>
                </c:pt>
                <c:pt idx="449">
                  <c:v>799</c:v>
                </c:pt>
                <c:pt idx="450">
                  <c:v>800</c:v>
                </c:pt>
                <c:pt idx="451">
                  <c:v>801</c:v>
                </c:pt>
                <c:pt idx="452">
                  <c:v>802</c:v>
                </c:pt>
                <c:pt idx="453">
                  <c:v>803</c:v>
                </c:pt>
                <c:pt idx="454">
                  <c:v>804</c:v>
                </c:pt>
                <c:pt idx="455">
                  <c:v>805</c:v>
                </c:pt>
                <c:pt idx="456">
                  <c:v>806</c:v>
                </c:pt>
                <c:pt idx="457">
                  <c:v>807</c:v>
                </c:pt>
                <c:pt idx="458">
                  <c:v>808</c:v>
                </c:pt>
                <c:pt idx="459">
                  <c:v>809</c:v>
                </c:pt>
                <c:pt idx="460">
                  <c:v>810</c:v>
                </c:pt>
                <c:pt idx="461">
                  <c:v>811</c:v>
                </c:pt>
                <c:pt idx="462">
                  <c:v>812</c:v>
                </c:pt>
                <c:pt idx="463">
                  <c:v>813</c:v>
                </c:pt>
                <c:pt idx="464">
                  <c:v>814</c:v>
                </c:pt>
                <c:pt idx="465">
                  <c:v>815</c:v>
                </c:pt>
                <c:pt idx="466">
                  <c:v>816</c:v>
                </c:pt>
                <c:pt idx="467">
                  <c:v>817</c:v>
                </c:pt>
                <c:pt idx="468">
                  <c:v>818</c:v>
                </c:pt>
                <c:pt idx="469">
                  <c:v>819</c:v>
                </c:pt>
                <c:pt idx="470">
                  <c:v>820</c:v>
                </c:pt>
                <c:pt idx="471">
                  <c:v>821</c:v>
                </c:pt>
                <c:pt idx="472">
                  <c:v>822</c:v>
                </c:pt>
                <c:pt idx="473">
                  <c:v>823</c:v>
                </c:pt>
                <c:pt idx="474">
                  <c:v>824</c:v>
                </c:pt>
                <c:pt idx="475">
                  <c:v>825</c:v>
                </c:pt>
                <c:pt idx="476">
                  <c:v>826</c:v>
                </c:pt>
                <c:pt idx="477">
                  <c:v>827</c:v>
                </c:pt>
                <c:pt idx="478">
                  <c:v>828</c:v>
                </c:pt>
                <c:pt idx="479">
                  <c:v>829</c:v>
                </c:pt>
                <c:pt idx="480">
                  <c:v>830</c:v>
                </c:pt>
                <c:pt idx="481">
                  <c:v>831</c:v>
                </c:pt>
                <c:pt idx="482">
                  <c:v>832</c:v>
                </c:pt>
                <c:pt idx="483">
                  <c:v>833</c:v>
                </c:pt>
                <c:pt idx="484">
                  <c:v>834</c:v>
                </c:pt>
                <c:pt idx="485">
                  <c:v>835</c:v>
                </c:pt>
                <c:pt idx="486">
                  <c:v>836</c:v>
                </c:pt>
                <c:pt idx="487">
                  <c:v>837</c:v>
                </c:pt>
                <c:pt idx="488">
                  <c:v>838</c:v>
                </c:pt>
                <c:pt idx="489">
                  <c:v>839</c:v>
                </c:pt>
                <c:pt idx="490">
                  <c:v>840</c:v>
                </c:pt>
                <c:pt idx="491">
                  <c:v>841</c:v>
                </c:pt>
                <c:pt idx="492">
                  <c:v>842</c:v>
                </c:pt>
                <c:pt idx="493">
                  <c:v>843</c:v>
                </c:pt>
                <c:pt idx="494">
                  <c:v>844</c:v>
                </c:pt>
                <c:pt idx="495">
                  <c:v>845</c:v>
                </c:pt>
                <c:pt idx="496">
                  <c:v>846</c:v>
                </c:pt>
                <c:pt idx="497">
                  <c:v>847</c:v>
                </c:pt>
                <c:pt idx="498">
                  <c:v>848</c:v>
                </c:pt>
                <c:pt idx="499">
                  <c:v>849</c:v>
                </c:pt>
                <c:pt idx="500">
                  <c:v>850</c:v>
                </c:pt>
                <c:pt idx="501">
                  <c:v>851</c:v>
                </c:pt>
                <c:pt idx="502">
                  <c:v>852</c:v>
                </c:pt>
                <c:pt idx="503">
                  <c:v>853</c:v>
                </c:pt>
                <c:pt idx="504">
                  <c:v>854</c:v>
                </c:pt>
                <c:pt idx="505">
                  <c:v>855</c:v>
                </c:pt>
                <c:pt idx="506">
                  <c:v>856</c:v>
                </c:pt>
                <c:pt idx="507">
                  <c:v>857</c:v>
                </c:pt>
                <c:pt idx="508">
                  <c:v>858</c:v>
                </c:pt>
                <c:pt idx="509">
                  <c:v>859</c:v>
                </c:pt>
                <c:pt idx="510">
                  <c:v>860</c:v>
                </c:pt>
                <c:pt idx="511">
                  <c:v>861</c:v>
                </c:pt>
                <c:pt idx="512">
                  <c:v>862</c:v>
                </c:pt>
                <c:pt idx="513">
                  <c:v>863</c:v>
                </c:pt>
                <c:pt idx="514">
                  <c:v>864</c:v>
                </c:pt>
                <c:pt idx="515">
                  <c:v>865</c:v>
                </c:pt>
                <c:pt idx="516">
                  <c:v>866</c:v>
                </c:pt>
                <c:pt idx="517">
                  <c:v>867</c:v>
                </c:pt>
                <c:pt idx="518">
                  <c:v>868</c:v>
                </c:pt>
                <c:pt idx="519">
                  <c:v>869</c:v>
                </c:pt>
                <c:pt idx="520">
                  <c:v>870</c:v>
                </c:pt>
                <c:pt idx="521">
                  <c:v>871</c:v>
                </c:pt>
                <c:pt idx="522">
                  <c:v>872</c:v>
                </c:pt>
                <c:pt idx="523">
                  <c:v>873</c:v>
                </c:pt>
                <c:pt idx="524">
                  <c:v>874</c:v>
                </c:pt>
                <c:pt idx="525">
                  <c:v>875</c:v>
                </c:pt>
                <c:pt idx="526">
                  <c:v>876</c:v>
                </c:pt>
                <c:pt idx="527">
                  <c:v>877</c:v>
                </c:pt>
                <c:pt idx="528">
                  <c:v>878</c:v>
                </c:pt>
                <c:pt idx="529">
                  <c:v>879</c:v>
                </c:pt>
                <c:pt idx="530">
                  <c:v>880</c:v>
                </c:pt>
                <c:pt idx="531">
                  <c:v>881</c:v>
                </c:pt>
                <c:pt idx="532">
                  <c:v>882</c:v>
                </c:pt>
                <c:pt idx="533">
                  <c:v>883</c:v>
                </c:pt>
                <c:pt idx="534">
                  <c:v>884</c:v>
                </c:pt>
                <c:pt idx="535">
                  <c:v>885</c:v>
                </c:pt>
                <c:pt idx="536">
                  <c:v>886</c:v>
                </c:pt>
                <c:pt idx="537">
                  <c:v>887</c:v>
                </c:pt>
                <c:pt idx="538">
                  <c:v>888</c:v>
                </c:pt>
                <c:pt idx="539">
                  <c:v>889</c:v>
                </c:pt>
                <c:pt idx="540">
                  <c:v>890</c:v>
                </c:pt>
                <c:pt idx="541">
                  <c:v>891</c:v>
                </c:pt>
                <c:pt idx="542">
                  <c:v>892</c:v>
                </c:pt>
                <c:pt idx="543">
                  <c:v>893</c:v>
                </c:pt>
                <c:pt idx="544">
                  <c:v>894</c:v>
                </c:pt>
                <c:pt idx="545">
                  <c:v>895</c:v>
                </c:pt>
                <c:pt idx="546">
                  <c:v>896</c:v>
                </c:pt>
                <c:pt idx="547">
                  <c:v>897</c:v>
                </c:pt>
                <c:pt idx="548">
                  <c:v>898</c:v>
                </c:pt>
                <c:pt idx="549">
                  <c:v>899</c:v>
                </c:pt>
                <c:pt idx="550">
                  <c:v>900</c:v>
                </c:pt>
                <c:pt idx="551">
                  <c:v>901</c:v>
                </c:pt>
                <c:pt idx="552">
                  <c:v>902</c:v>
                </c:pt>
                <c:pt idx="553">
                  <c:v>903</c:v>
                </c:pt>
                <c:pt idx="554">
                  <c:v>904</c:v>
                </c:pt>
                <c:pt idx="555">
                  <c:v>905</c:v>
                </c:pt>
                <c:pt idx="556">
                  <c:v>906</c:v>
                </c:pt>
                <c:pt idx="557">
                  <c:v>907</c:v>
                </c:pt>
                <c:pt idx="558">
                  <c:v>908</c:v>
                </c:pt>
                <c:pt idx="559">
                  <c:v>909</c:v>
                </c:pt>
                <c:pt idx="560">
                  <c:v>910</c:v>
                </c:pt>
                <c:pt idx="561">
                  <c:v>911</c:v>
                </c:pt>
                <c:pt idx="562">
                  <c:v>912</c:v>
                </c:pt>
                <c:pt idx="563">
                  <c:v>913</c:v>
                </c:pt>
                <c:pt idx="564">
                  <c:v>914</c:v>
                </c:pt>
                <c:pt idx="565">
                  <c:v>915</c:v>
                </c:pt>
                <c:pt idx="566">
                  <c:v>916</c:v>
                </c:pt>
                <c:pt idx="567">
                  <c:v>917</c:v>
                </c:pt>
                <c:pt idx="568">
                  <c:v>918</c:v>
                </c:pt>
                <c:pt idx="569">
                  <c:v>919</c:v>
                </c:pt>
                <c:pt idx="570">
                  <c:v>920</c:v>
                </c:pt>
                <c:pt idx="571">
                  <c:v>921</c:v>
                </c:pt>
                <c:pt idx="572">
                  <c:v>922</c:v>
                </c:pt>
                <c:pt idx="573">
                  <c:v>923</c:v>
                </c:pt>
                <c:pt idx="574">
                  <c:v>924</c:v>
                </c:pt>
                <c:pt idx="575">
                  <c:v>925</c:v>
                </c:pt>
                <c:pt idx="576">
                  <c:v>926</c:v>
                </c:pt>
                <c:pt idx="577">
                  <c:v>927</c:v>
                </c:pt>
                <c:pt idx="578">
                  <c:v>928</c:v>
                </c:pt>
                <c:pt idx="579">
                  <c:v>929</c:v>
                </c:pt>
                <c:pt idx="580">
                  <c:v>930</c:v>
                </c:pt>
                <c:pt idx="581">
                  <c:v>931</c:v>
                </c:pt>
                <c:pt idx="582">
                  <c:v>932</c:v>
                </c:pt>
                <c:pt idx="583">
                  <c:v>933</c:v>
                </c:pt>
                <c:pt idx="584">
                  <c:v>934</c:v>
                </c:pt>
                <c:pt idx="585">
                  <c:v>935</c:v>
                </c:pt>
                <c:pt idx="586">
                  <c:v>936</c:v>
                </c:pt>
                <c:pt idx="587">
                  <c:v>937</c:v>
                </c:pt>
                <c:pt idx="588">
                  <c:v>938</c:v>
                </c:pt>
                <c:pt idx="589">
                  <c:v>939</c:v>
                </c:pt>
                <c:pt idx="590">
                  <c:v>940</c:v>
                </c:pt>
                <c:pt idx="591">
                  <c:v>941</c:v>
                </c:pt>
                <c:pt idx="592">
                  <c:v>942</c:v>
                </c:pt>
                <c:pt idx="593">
                  <c:v>943</c:v>
                </c:pt>
                <c:pt idx="594">
                  <c:v>944</c:v>
                </c:pt>
                <c:pt idx="595">
                  <c:v>945</c:v>
                </c:pt>
                <c:pt idx="596">
                  <c:v>946</c:v>
                </c:pt>
                <c:pt idx="597">
                  <c:v>947</c:v>
                </c:pt>
                <c:pt idx="598">
                  <c:v>948</c:v>
                </c:pt>
                <c:pt idx="599">
                  <c:v>949</c:v>
                </c:pt>
                <c:pt idx="600">
                  <c:v>950</c:v>
                </c:pt>
                <c:pt idx="601">
                  <c:v>951</c:v>
                </c:pt>
                <c:pt idx="602">
                  <c:v>952</c:v>
                </c:pt>
                <c:pt idx="603">
                  <c:v>953</c:v>
                </c:pt>
                <c:pt idx="604">
                  <c:v>954</c:v>
                </c:pt>
                <c:pt idx="605">
                  <c:v>955</c:v>
                </c:pt>
                <c:pt idx="606">
                  <c:v>956</c:v>
                </c:pt>
                <c:pt idx="607">
                  <c:v>957</c:v>
                </c:pt>
                <c:pt idx="608">
                  <c:v>958</c:v>
                </c:pt>
                <c:pt idx="609">
                  <c:v>959</c:v>
                </c:pt>
                <c:pt idx="610">
                  <c:v>960</c:v>
                </c:pt>
                <c:pt idx="611">
                  <c:v>961</c:v>
                </c:pt>
                <c:pt idx="612">
                  <c:v>962</c:v>
                </c:pt>
                <c:pt idx="613">
                  <c:v>963</c:v>
                </c:pt>
                <c:pt idx="614">
                  <c:v>964</c:v>
                </c:pt>
                <c:pt idx="615">
                  <c:v>965</c:v>
                </c:pt>
                <c:pt idx="616">
                  <c:v>966</c:v>
                </c:pt>
                <c:pt idx="617">
                  <c:v>967</c:v>
                </c:pt>
                <c:pt idx="618">
                  <c:v>968</c:v>
                </c:pt>
                <c:pt idx="619">
                  <c:v>969</c:v>
                </c:pt>
                <c:pt idx="620">
                  <c:v>970</c:v>
                </c:pt>
                <c:pt idx="621">
                  <c:v>971</c:v>
                </c:pt>
                <c:pt idx="622">
                  <c:v>972</c:v>
                </c:pt>
                <c:pt idx="623">
                  <c:v>973</c:v>
                </c:pt>
                <c:pt idx="624">
                  <c:v>974</c:v>
                </c:pt>
                <c:pt idx="625">
                  <c:v>975</c:v>
                </c:pt>
                <c:pt idx="626">
                  <c:v>976</c:v>
                </c:pt>
                <c:pt idx="627">
                  <c:v>977</c:v>
                </c:pt>
                <c:pt idx="628">
                  <c:v>978</c:v>
                </c:pt>
                <c:pt idx="629">
                  <c:v>979</c:v>
                </c:pt>
                <c:pt idx="630">
                  <c:v>980</c:v>
                </c:pt>
                <c:pt idx="631">
                  <c:v>981</c:v>
                </c:pt>
                <c:pt idx="632">
                  <c:v>982</c:v>
                </c:pt>
                <c:pt idx="633">
                  <c:v>983</c:v>
                </c:pt>
                <c:pt idx="634">
                  <c:v>984</c:v>
                </c:pt>
                <c:pt idx="635">
                  <c:v>985</c:v>
                </c:pt>
                <c:pt idx="636">
                  <c:v>986</c:v>
                </c:pt>
                <c:pt idx="637">
                  <c:v>987</c:v>
                </c:pt>
                <c:pt idx="638">
                  <c:v>988</c:v>
                </c:pt>
                <c:pt idx="639">
                  <c:v>989</c:v>
                </c:pt>
                <c:pt idx="640">
                  <c:v>990</c:v>
                </c:pt>
                <c:pt idx="641">
                  <c:v>991</c:v>
                </c:pt>
                <c:pt idx="642">
                  <c:v>992</c:v>
                </c:pt>
                <c:pt idx="643">
                  <c:v>993</c:v>
                </c:pt>
                <c:pt idx="644">
                  <c:v>994</c:v>
                </c:pt>
                <c:pt idx="645">
                  <c:v>995</c:v>
                </c:pt>
                <c:pt idx="646">
                  <c:v>996</c:v>
                </c:pt>
                <c:pt idx="647">
                  <c:v>997</c:v>
                </c:pt>
                <c:pt idx="648">
                  <c:v>998</c:v>
                </c:pt>
                <c:pt idx="649">
                  <c:v>999</c:v>
                </c:pt>
                <c:pt idx="650">
                  <c:v>1000</c:v>
                </c:pt>
                <c:pt idx="651">
                  <c:v>1001</c:v>
                </c:pt>
                <c:pt idx="652">
                  <c:v>1002</c:v>
                </c:pt>
                <c:pt idx="653">
                  <c:v>1003</c:v>
                </c:pt>
                <c:pt idx="654">
                  <c:v>1004</c:v>
                </c:pt>
                <c:pt idx="655">
                  <c:v>1005</c:v>
                </c:pt>
                <c:pt idx="656">
                  <c:v>1006</c:v>
                </c:pt>
                <c:pt idx="657">
                  <c:v>1007</c:v>
                </c:pt>
                <c:pt idx="658">
                  <c:v>1008</c:v>
                </c:pt>
                <c:pt idx="659">
                  <c:v>1009</c:v>
                </c:pt>
                <c:pt idx="660">
                  <c:v>1010</c:v>
                </c:pt>
                <c:pt idx="661">
                  <c:v>1011</c:v>
                </c:pt>
                <c:pt idx="662">
                  <c:v>1012</c:v>
                </c:pt>
                <c:pt idx="663">
                  <c:v>1013</c:v>
                </c:pt>
                <c:pt idx="664">
                  <c:v>1014</c:v>
                </c:pt>
                <c:pt idx="665">
                  <c:v>1015</c:v>
                </c:pt>
                <c:pt idx="666">
                  <c:v>1016</c:v>
                </c:pt>
                <c:pt idx="667">
                  <c:v>1017</c:v>
                </c:pt>
                <c:pt idx="668">
                  <c:v>1018</c:v>
                </c:pt>
                <c:pt idx="669">
                  <c:v>1019</c:v>
                </c:pt>
                <c:pt idx="670">
                  <c:v>1020</c:v>
                </c:pt>
                <c:pt idx="671">
                  <c:v>1021</c:v>
                </c:pt>
                <c:pt idx="672">
                  <c:v>1022</c:v>
                </c:pt>
                <c:pt idx="673">
                  <c:v>1023</c:v>
                </c:pt>
                <c:pt idx="674">
                  <c:v>1024</c:v>
                </c:pt>
                <c:pt idx="675">
                  <c:v>1025</c:v>
                </c:pt>
                <c:pt idx="676">
                  <c:v>1026</c:v>
                </c:pt>
                <c:pt idx="677">
                  <c:v>1027</c:v>
                </c:pt>
                <c:pt idx="678">
                  <c:v>1028</c:v>
                </c:pt>
                <c:pt idx="679">
                  <c:v>1029</c:v>
                </c:pt>
                <c:pt idx="680">
                  <c:v>1030</c:v>
                </c:pt>
                <c:pt idx="681">
                  <c:v>1031</c:v>
                </c:pt>
                <c:pt idx="682">
                  <c:v>1032</c:v>
                </c:pt>
                <c:pt idx="683">
                  <c:v>1033</c:v>
                </c:pt>
                <c:pt idx="684">
                  <c:v>1034</c:v>
                </c:pt>
                <c:pt idx="685">
                  <c:v>1035</c:v>
                </c:pt>
                <c:pt idx="686">
                  <c:v>1036</c:v>
                </c:pt>
                <c:pt idx="687">
                  <c:v>1037</c:v>
                </c:pt>
                <c:pt idx="688">
                  <c:v>1038</c:v>
                </c:pt>
                <c:pt idx="689">
                  <c:v>1039</c:v>
                </c:pt>
                <c:pt idx="690">
                  <c:v>1040</c:v>
                </c:pt>
                <c:pt idx="691">
                  <c:v>1041</c:v>
                </c:pt>
                <c:pt idx="692">
                  <c:v>1042</c:v>
                </c:pt>
                <c:pt idx="693">
                  <c:v>1043</c:v>
                </c:pt>
                <c:pt idx="694">
                  <c:v>1044</c:v>
                </c:pt>
                <c:pt idx="695">
                  <c:v>1045</c:v>
                </c:pt>
                <c:pt idx="696">
                  <c:v>1046</c:v>
                </c:pt>
                <c:pt idx="697">
                  <c:v>1047</c:v>
                </c:pt>
                <c:pt idx="698">
                  <c:v>1048</c:v>
                </c:pt>
                <c:pt idx="699">
                  <c:v>1049</c:v>
                </c:pt>
                <c:pt idx="700">
                  <c:v>1050</c:v>
                </c:pt>
              </c:numCache>
            </c:numRef>
          </c:xVal>
          <c:yVal>
            <c:numRef>
              <c:f>Sheet1!$C$2:$C$702</c:f>
              <c:numCache>
                <c:formatCode>General</c:formatCode>
                <c:ptCount val="701"/>
                <c:pt idx="0">
                  <c:v>4.663274437E-2</c:v>
                </c:pt>
                <c:pt idx="1">
                  <c:v>3.9569493380000001E-2</c:v>
                </c:pt>
                <c:pt idx="2">
                  <c:v>3.3947996799999998E-2</c:v>
                </c:pt>
                <c:pt idx="3">
                  <c:v>2.8342112900000001E-2</c:v>
                </c:pt>
                <c:pt idx="4">
                  <c:v>2.6202896610000002E-2</c:v>
                </c:pt>
                <c:pt idx="5">
                  <c:v>2.6481563230000001E-2</c:v>
                </c:pt>
                <c:pt idx="6">
                  <c:v>2.8467096389999998E-2</c:v>
                </c:pt>
                <c:pt idx="7">
                  <c:v>3.7327941509999997E-2</c:v>
                </c:pt>
                <c:pt idx="8">
                  <c:v>5.4581694299999997E-2</c:v>
                </c:pt>
                <c:pt idx="9">
                  <c:v>9.7012057900000004E-2</c:v>
                </c:pt>
                <c:pt idx="10">
                  <c:v>0.217075184</c:v>
                </c:pt>
                <c:pt idx="11">
                  <c:v>0.61799168589999998</c:v>
                </c:pt>
                <c:pt idx="12">
                  <c:v>1.9306983950000001</c:v>
                </c:pt>
                <c:pt idx="13">
                  <c:v>4.9054198270000002</c:v>
                </c:pt>
                <c:pt idx="14">
                  <c:v>8.7721080780000005</c:v>
                </c:pt>
                <c:pt idx="15">
                  <c:v>10.80557632</c:v>
                </c:pt>
                <c:pt idx="16">
                  <c:v>9.4893732069999999</c:v>
                </c:pt>
                <c:pt idx="17">
                  <c:v>6.6701760290000003</c:v>
                </c:pt>
                <c:pt idx="18">
                  <c:v>4.7284269329999997</c:v>
                </c:pt>
                <c:pt idx="19">
                  <c:v>4.3988304139999999</c:v>
                </c:pt>
                <c:pt idx="20">
                  <c:v>5.8142795559999998</c:v>
                </c:pt>
                <c:pt idx="21">
                  <c:v>9.4603567119999994</c:v>
                </c:pt>
                <c:pt idx="22">
                  <c:v>13.827262879999999</c:v>
                </c:pt>
                <c:pt idx="23">
                  <c:v>14.744520189999999</c:v>
                </c:pt>
                <c:pt idx="24">
                  <c:v>11.43089294</c:v>
                </c:pt>
                <c:pt idx="25">
                  <c:v>7.3844299319999998</c:v>
                </c:pt>
                <c:pt idx="26">
                  <c:v>4.7974605559999999</c:v>
                </c:pt>
                <c:pt idx="27">
                  <c:v>3.3725838659999998</c:v>
                </c:pt>
                <c:pt idx="28">
                  <c:v>2.5969955919999999</c:v>
                </c:pt>
                <c:pt idx="29">
                  <c:v>2.2210092540000002</c:v>
                </c:pt>
                <c:pt idx="30">
                  <c:v>2.0684990879999998</c:v>
                </c:pt>
                <c:pt idx="31">
                  <c:v>2.0269520280000002</c:v>
                </c:pt>
                <c:pt idx="32">
                  <c:v>1.9827826019999999</c:v>
                </c:pt>
                <c:pt idx="33">
                  <c:v>1.8650594949999999</c:v>
                </c:pt>
                <c:pt idx="34">
                  <c:v>1.7078440189999999</c:v>
                </c:pt>
                <c:pt idx="35">
                  <c:v>1.6201127769999999</c:v>
                </c:pt>
                <c:pt idx="36">
                  <c:v>1.7308887239999999</c:v>
                </c:pt>
                <c:pt idx="37">
                  <c:v>2.2995183469999998</c:v>
                </c:pt>
                <c:pt idx="38">
                  <c:v>3.9696533679999999</c:v>
                </c:pt>
                <c:pt idx="39">
                  <c:v>4.4310922619999999</c:v>
                </c:pt>
                <c:pt idx="40">
                  <c:v>4.0646600719999997</c:v>
                </c:pt>
                <c:pt idx="41">
                  <c:v>3.8057818409999999</c:v>
                </c:pt>
                <c:pt idx="42">
                  <c:v>2.2925248150000002</c:v>
                </c:pt>
                <c:pt idx="43">
                  <c:v>1.1298274989999999</c:v>
                </c:pt>
                <c:pt idx="44">
                  <c:v>0.72735118870000004</c:v>
                </c:pt>
                <c:pt idx="45">
                  <c:v>0.58319664000000004</c:v>
                </c:pt>
                <c:pt idx="46">
                  <c:v>0.55670386549999995</c:v>
                </c:pt>
                <c:pt idx="47">
                  <c:v>0.61648142340000001</c:v>
                </c:pt>
                <c:pt idx="48">
                  <c:v>0.79215866329999995</c:v>
                </c:pt>
                <c:pt idx="49">
                  <c:v>1.173870921</c:v>
                </c:pt>
                <c:pt idx="50">
                  <c:v>1.9872009749999999</c:v>
                </c:pt>
                <c:pt idx="51">
                  <c:v>3.4804637430000001</c:v>
                </c:pt>
                <c:pt idx="52">
                  <c:v>4.440610886</c:v>
                </c:pt>
                <c:pt idx="53">
                  <c:v>4.6905269619999999</c:v>
                </c:pt>
                <c:pt idx="54">
                  <c:v>4.5029554369999998</c:v>
                </c:pt>
                <c:pt idx="55">
                  <c:v>4.6218485830000002</c:v>
                </c:pt>
                <c:pt idx="56">
                  <c:v>4.0104703900000001</c:v>
                </c:pt>
                <c:pt idx="57">
                  <c:v>4.0498051640000003</c:v>
                </c:pt>
                <c:pt idx="58">
                  <c:v>4.8396754260000003</c:v>
                </c:pt>
                <c:pt idx="59">
                  <c:v>5.3432607650000001</c:v>
                </c:pt>
                <c:pt idx="60">
                  <c:v>5.6874771119999998</c:v>
                </c:pt>
                <c:pt idx="61">
                  <c:v>5.1924457549999996</c:v>
                </c:pt>
                <c:pt idx="62">
                  <c:v>4.8236093520000001</c:v>
                </c:pt>
                <c:pt idx="63">
                  <c:v>3.2772686480000002</c:v>
                </c:pt>
                <c:pt idx="64">
                  <c:v>1.736546159</c:v>
                </c:pt>
                <c:pt idx="65">
                  <c:v>1.0024273400000001</c:v>
                </c:pt>
                <c:pt idx="66">
                  <c:v>0.65246403220000004</c:v>
                </c:pt>
                <c:pt idx="67">
                  <c:v>0.4767056704</c:v>
                </c:pt>
                <c:pt idx="68">
                  <c:v>0.38916248079999999</c:v>
                </c:pt>
                <c:pt idx="69">
                  <c:v>0.35434487460000003</c:v>
                </c:pt>
                <c:pt idx="70">
                  <c:v>0.36035352949999999</c:v>
                </c:pt>
                <c:pt idx="71">
                  <c:v>0.41651582720000002</c:v>
                </c:pt>
                <c:pt idx="72">
                  <c:v>0.58285820479999995</c:v>
                </c:pt>
                <c:pt idx="73">
                  <c:v>1.0399261710000001</c:v>
                </c:pt>
                <c:pt idx="74">
                  <c:v>3.7010471819999999</c:v>
                </c:pt>
                <c:pt idx="75">
                  <c:v>7.4121246300000001</c:v>
                </c:pt>
                <c:pt idx="76">
                  <c:v>9.47496033</c:v>
                </c:pt>
                <c:pt idx="77">
                  <c:v>9.7010822300000008</c:v>
                </c:pt>
                <c:pt idx="78">
                  <c:v>4.3556137079999999</c:v>
                </c:pt>
                <c:pt idx="79">
                  <c:v>1.132740498</c:v>
                </c:pt>
                <c:pt idx="80">
                  <c:v>0.63909858470000003</c:v>
                </c:pt>
                <c:pt idx="81">
                  <c:v>0.468469739</c:v>
                </c:pt>
                <c:pt idx="82">
                  <c:v>0.41464519500000002</c:v>
                </c:pt>
                <c:pt idx="83">
                  <c:v>0.42172479629999998</c:v>
                </c:pt>
                <c:pt idx="84">
                  <c:v>0.46755272149999999</c:v>
                </c:pt>
                <c:pt idx="85">
                  <c:v>0.53293383120000004</c:v>
                </c:pt>
                <c:pt idx="86">
                  <c:v>0.57425200939999999</c:v>
                </c:pt>
                <c:pt idx="87">
                  <c:v>0.54566454890000005</c:v>
                </c:pt>
                <c:pt idx="88">
                  <c:v>0.44801300760000001</c:v>
                </c:pt>
                <c:pt idx="89">
                  <c:v>0.33154422039999998</c:v>
                </c:pt>
                <c:pt idx="90">
                  <c:v>0.23918822410000001</c:v>
                </c:pt>
                <c:pt idx="91">
                  <c:v>0.1789292395</c:v>
                </c:pt>
                <c:pt idx="92">
                  <c:v>0.14243234690000001</c:v>
                </c:pt>
                <c:pt idx="93">
                  <c:v>0.1228712648</c:v>
                </c:pt>
                <c:pt idx="94">
                  <c:v>0.11362178620000001</c:v>
                </c:pt>
                <c:pt idx="95">
                  <c:v>0.113728933</c:v>
                </c:pt>
                <c:pt idx="96">
                  <c:v>0.1219733283</c:v>
                </c:pt>
                <c:pt idx="97">
                  <c:v>0.14224690200000001</c:v>
                </c:pt>
                <c:pt idx="98">
                  <c:v>0.18388801809999999</c:v>
                </c:pt>
                <c:pt idx="99">
                  <c:v>0.27437612410000001</c:v>
                </c:pt>
                <c:pt idx="100">
                  <c:v>0.48857387899999999</c:v>
                </c:pt>
                <c:pt idx="101">
                  <c:v>1.2501698729999999</c:v>
                </c:pt>
                <c:pt idx="102">
                  <c:v>4.8431901929999999</c:v>
                </c:pt>
                <c:pt idx="103">
                  <c:v>5.5028543499999998</c:v>
                </c:pt>
                <c:pt idx="104">
                  <c:v>6.1906957599999997</c:v>
                </c:pt>
                <c:pt idx="105">
                  <c:v>4.947271347</c:v>
                </c:pt>
                <c:pt idx="106">
                  <c:v>1.9852989910000001</c:v>
                </c:pt>
                <c:pt idx="107">
                  <c:v>1.017819762</c:v>
                </c:pt>
                <c:pt idx="108">
                  <c:v>0.74155241250000004</c:v>
                </c:pt>
                <c:pt idx="109">
                  <c:v>0.63630127910000001</c:v>
                </c:pt>
                <c:pt idx="110">
                  <c:v>0.5905976892</c:v>
                </c:pt>
                <c:pt idx="111">
                  <c:v>0.55001425739999998</c:v>
                </c:pt>
                <c:pt idx="112">
                  <c:v>0.48226034639999998</c:v>
                </c:pt>
                <c:pt idx="113">
                  <c:v>0.38614672420000001</c:v>
                </c:pt>
                <c:pt idx="114">
                  <c:v>0.28612649439999999</c:v>
                </c:pt>
                <c:pt idx="115">
                  <c:v>0.20307365059999999</c:v>
                </c:pt>
                <c:pt idx="116">
                  <c:v>0.1449035555</c:v>
                </c:pt>
                <c:pt idx="117">
                  <c:v>0.10654915869999999</c:v>
                </c:pt>
                <c:pt idx="118">
                  <c:v>8.2677379250000002E-2</c:v>
                </c:pt>
                <c:pt idx="119">
                  <c:v>6.6782251000000001E-2</c:v>
                </c:pt>
                <c:pt idx="120">
                  <c:v>5.7053387169999997E-2</c:v>
                </c:pt>
                <c:pt idx="121">
                  <c:v>5.0459370019999998E-2</c:v>
                </c:pt>
                <c:pt idx="122">
                  <c:v>4.6661134809999998E-2</c:v>
                </c:pt>
                <c:pt idx="123">
                  <c:v>4.5312184839999999E-2</c:v>
                </c:pt>
                <c:pt idx="124">
                  <c:v>4.5210521670000003E-2</c:v>
                </c:pt>
                <c:pt idx="125">
                  <c:v>4.6480499209999998E-2</c:v>
                </c:pt>
                <c:pt idx="126">
                  <c:v>4.9152795229999997E-2</c:v>
                </c:pt>
                <c:pt idx="127">
                  <c:v>5.5290542540000001E-2</c:v>
                </c:pt>
                <c:pt idx="128">
                  <c:v>6.4202688630000004E-2</c:v>
                </c:pt>
                <c:pt idx="129">
                  <c:v>7.6870180669999996E-2</c:v>
                </c:pt>
                <c:pt idx="130">
                  <c:v>9.7887545820000005E-2</c:v>
                </c:pt>
                <c:pt idx="131">
                  <c:v>0.13123151659999999</c:v>
                </c:pt>
                <c:pt idx="132">
                  <c:v>0.18781960010000001</c:v>
                </c:pt>
                <c:pt idx="133">
                  <c:v>0.28869333860000002</c:v>
                </c:pt>
                <c:pt idx="134">
                  <c:v>0.47772938009999999</c:v>
                </c:pt>
                <c:pt idx="135">
                  <c:v>0.83836710449999996</c:v>
                </c:pt>
                <c:pt idx="136">
                  <c:v>1.4418295619999999</c:v>
                </c:pt>
                <c:pt idx="137">
                  <c:v>2.1816308499999999</c:v>
                </c:pt>
                <c:pt idx="138">
                  <c:v>2.6909399029999999</c:v>
                </c:pt>
                <c:pt idx="139">
                  <c:v>2.7389640810000002</c:v>
                </c:pt>
                <c:pt idx="140">
                  <c:v>2.5341675279999998</c:v>
                </c:pt>
                <c:pt idx="141">
                  <c:v>2.3892357350000002</c:v>
                </c:pt>
                <c:pt idx="142">
                  <c:v>2.4666345120000002</c:v>
                </c:pt>
                <c:pt idx="143">
                  <c:v>2.8198444839999999</c:v>
                </c:pt>
                <c:pt idx="144">
                  <c:v>3.4174993040000001</c:v>
                </c:pt>
                <c:pt idx="145">
                  <c:v>3.9835994239999999</c:v>
                </c:pt>
                <c:pt idx="146">
                  <c:v>3.9742019179999999</c:v>
                </c:pt>
                <c:pt idx="147">
                  <c:v>3.2413811680000002</c:v>
                </c:pt>
                <c:pt idx="148">
                  <c:v>2.223337173</c:v>
                </c:pt>
                <c:pt idx="149">
                  <c:v>1.42778933</c:v>
                </c:pt>
                <c:pt idx="150">
                  <c:v>0.94376122949999997</c:v>
                </c:pt>
                <c:pt idx="151">
                  <c:v>0.66288423539999997</c:v>
                </c:pt>
                <c:pt idx="152">
                  <c:v>0.50141280889999995</c:v>
                </c:pt>
                <c:pt idx="153">
                  <c:v>0.40475842359999997</c:v>
                </c:pt>
                <c:pt idx="154">
                  <c:v>0.34742996100000001</c:v>
                </c:pt>
                <c:pt idx="155">
                  <c:v>0.31397208570000001</c:v>
                </c:pt>
                <c:pt idx="156">
                  <c:v>0.29719415310000002</c:v>
                </c:pt>
                <c:pt idx="157">
                  <c:v>0.29453447459999998</c:v>
                </c:pt>
                <c:pt idx="158">
                  <c:v>0.30554854869999998</c:v>
                </c:pt>
                <c:pt idx="159">
                  <c:v>0.33064898850000002</c:v>
                </c:pt>
                <c:pt idx="160">
                  <c:v>0.37513795500000002</c:v>
                </c:pt>
                <c:pt idx="161">
                  <c:v>0.4431208968</c:v>
                </c:pt>
                <c:pt idx="162">
                  <c:v>0.54996591809999995</c:v>
                </c:pt>
                <c:pt idx="163">
                  <c:v>0.71163153649999999</c:v>
                </c:pt>
                <c:pt idx="164">
                  <c:v>0.95277839900000005</c:v>
                </c:pt>
                <c:pt idx="165">
                  <c:v>1.283525705</c:v>
                </c:pt>
                <c:pt idx="166">
                  <c:v>1.6659330130000001</c:v>
                </c:pt>
                <c:pt idx="167">
                  <c:v>1.9779267309999999</c:v>
                </c:pt>
                <c:pt idx="168">
                  <c:v>2.0779497619999998</c:v>
                </c:pt>
                <c:pt idx="169">
                  <c:v>1.947667837</c:v>
                </c:pt>
                <c:pt idx="170">
                  <c:v>1.6925463679999999</c:v>
                </c:pt>
                <c:pt idx="171">
                  <c:v>1.4417722230000001</c:v>
                </c:pt>
                <c:pt idx="172">
                  <c:v>1.2569344039999999</c:v>
                </c:pt>
                <c:pt idx="173">
                  <c:v>1.1445467469999999</c:v>
                </c:pt>
                <c:pt idx="174">
                  <c:v>1.103389859</c:v>
                </c:pt>
                <c:pt idx="175">
                  <c:v>1.1267596479999999</c:v>
                </c:pt>
                <c:pt idx="176">
                  <c:v>1.2220453019999999</c:v>
                </c:pt>
                <c:pt idx="177">
                  <c:v>1.422091126</c:v>
                </c:pt>
                <c:pt idx="178">
                  <c:v>1.7669794560000001</c:v>
                </c:pt>
                <c:pt idx="179">
                  <c:v>2.3178899290000001</c:v>
                </c:pt>
                <c:pt idx="180">
                  <c:v>3.0437705519999998</c:v>
                </c:pt>
                <c:pt idx="181">
                  <c:v>3.6653809549999998</c:v>
                </c:pt>
                <c:pt idx="182">
                  <c:v>3.7051222319999999</c:v>
                </c:pt>
                <c:pt idx="183">
                  <c:v>3.0706555839999998</c:v>
                </c:pt>
                <c:pt idx="184">
                  <c:v>2.1761169429999998</c:v>
                </c:pt>
                <c:pt idx="185">
                  <c:v>1.4460853339999999</c:v>
                </c:pt>
                <c:pt idx="186">
                  <c:v>0.97988319400000001</c:v>
                </c:pt>
                <c:pt idx="187">
                  <c:v>0.69982898240000002</c:v>
                </c:pt>
                <c:pt idx="188">
                  <c:v>0.52462750670000002</c:v>
                </c:pt>
                <c:pt idx="189">
                  <c:v>0.41460245849999999</c:v>
                </c:pt>
                <c:pt idx="190">
                  <c:v>0.34344416859999999</c:v>
                </c:pt>
                <c:pt idx="191">
                  <c:v>0.29541698100000002</c:v>
                </c:pt>
                <c:pt idx="192">
                  <c:v>0.26297551390000001</c:v>
                </c:pt>
                <c:pt idx="193">
                  <c:v>0.24173425139999999</c:v>
                </c:pt>
                <c:pt idx="194">
                  <c:v>0.2288169414</c:v>
                </c:pt>
                <c:pt idx="195">
                  <c:v>0.2217047811</c:v>
                </c:pt>
                <c:pt idx="196">
                  <c:v>0.2205407023</c:v>
                </c:pt>
                <c:pt idx="197">
                  <c:v>0.2250876278</c:v>
                </c:pt>
                <c:pt idx="198">
                  <c:v>0.2351020724</c:v>
                </c:pt>
                <c:pt idx="199">
                  <c:v>0.25119072199999998</c:v>
                </c:pt>
                <c:pt idx="200">
                  <c:v>0.27514326569999997</c:v>
                </c:pt>
                <c:pt idx="201">
                  <c:v>0.30804136399999998</c:v>
                </c:pt>
                <c:pt idx="202">
                  <c:v>0.35266369580000001</c:v>
                </c:pt>
                <c:pt idx="203">
                  <c:v>0.41132479910000003</c:v>
                </c:pt>
                <c:pt idx="204">
                  <c:v>0.48979166149999998</c:v>
                </c:pt>
                <c:pt idx="205">
                  <c:v>0.58697038889999997</c:v>
                </c:pt>
                <c:pt idx="206">
                  <c:v>0.70563352109999999</c:v>
                </c:pt>
                <c:pt idx="207">
                  <c:v>0.83466309309999998</c:v>
                </c:pt>
                <c:pt idx="208">
                  <c:v>0.95388537650000005</c:v>
                </c:pt>
                <c:pt idx="209">
                  <c:v>1.0377992389999999</c:v>
                </c:pt>
                <c:pt idx="210">
                  <c:v>1.064264417</c:v>
                </c:pt>
                <c:pt idx="211">
                  <c:v>1.0325391289999999</c:v>
                </c:pt>
                <c:pt idx="212">
                  <c:v>0.95821094510000004</c:v>
                </c:pt>
                <c:pt idx="213">
                  <c:v>0.86530995369999997</c:v>
                </c:pt>
                <c:pt idx="214">
                  <c:v>0.77115094660000005</c:v>
                </c:pt>
                <c:pt idx="215">
                  <c:v>0.69113785029999997</c:v>
                </c:pt>
                <c:pt idx="216">
                  <c:v>0.62533903120000001</c:v>
                </c:pt>
                <c:pt idx="217">
                  <c:v>0.57435286050000001</c:v>
                </c:pt>
                <c:pt idx="218">
                  <c:v>0.53729724879999996</c:v>
                </c:pt>
                <c:pt idx="219">
                  <c:v>0.51344269509999996</c:v>
                </c:pt>
                <c:pt idx="220">
                  <c:v>0.49717253449999999</c:v>
                </c:pt>
                <c:pt idx="221">
                  <c:v>0.49079215529999998</c:v>
                </c:pt>
                <c:pt idx="222">
                  <c:v>0.4934270382</c:v>
                </c:pt>
                <c:pt idx="223">
                  <c:v>0.5028806925</c:v>
                </c:pt>
                <c:pt idx="224">
                  <c:v>0.52031368020000002</c:v>
                </c:pt>
                <c:pt idx="225">
                  <c:v>0.54643732310000004</c:v>
                </c:pt>
                <c:pt idx="226">
                  <c:v>0.57968658210000001</c:v>
                </c:pt>
                <c:pt idx="227">
                  <c:v>0.62068402769999997</c:v>
                </c:pt>
                <c:pt idx="228">
                  <c:v>0.66911375520000005</c:v>
                </c:pt>
                <c:pt idx="229">
                  <c:v>0.72631776329999997</c:v>
                </c:pt>
                <c:pt idx="230">
                  <c:v>0.79153108599999999</c:v>
                </c:pt>
                <c:pt idx="231">
                  <c:v>0.86307197810000003</c:v>
                </c:pt>
                <c:pt idx="232">
                  <c:v>0.93951272959999999</c:v>
                </c:pt>
                <c:pt idx="233">
                  <c:v>1.0209786890000001</c:v>
                </c:pt>
                <c:pt idx="234">
                  <c:v>1.1048966650000001</c:v>
                </c:pt>
                <c:pt idx="235">
                  <c:v>1.1854063269999999</c:v>
                </c:pt>
                <c:pt idx="236">
                  <c:v>1.270010233</c:v>
                </c:pt>
                <c:pt idx="237">
                  <c:v>1.352203965</c:v>
                </c:pt>
                <c:pt idx="238">
                  <c:v>1.436709046</c:v>
                </c:pt>
                <c:pt idx="239">
                  <c:v>1.524331927</c:v>
                </c:pt>
                <c:pt idx="240">
                  <c:v>1.619011164</c:v>
                </c:pt>
                <c:pt idx="241">
                  <c:v>1.726373792</c:v>
                </c:pt>
                <c:pt idx="242">
                  <c:v>1.8507525920000001</c:v>
                </c:pt>
                <c:pt idx="243">
                  <c:v>2.0010764600000002</c:v>
                </c:pt>
                <c:pt idx="244">
                  <c:v>2.1748774050000002</c:v>
                </c:pt>
                <c:pt idx="245">
                  <c:v>2.379702091</c:v>
                </c:pt>
                <c:pt idx="246">
                  <c:v>2.6080753799999998</c:v>
                </c:pt>
                <c:pt idx="247">
                  <c:v>2.8550927640000001</c:v>
                </c:pt>
                <c:pt idx="248">
                  <c:v>3.098168373</c:v>
                </c:pt>
                <c:pt idx="249">
                  <c:v>3.2896902560000001</c:v>
                </c:pt>
                <c:pt idx="250">
                  <c:v>3.396014214</c:v>
                </c:pt>
                <c:pt idx="251">
                  <c:v>3.3791904449999999</c:v>
                </c:pt>
                <c:pt idx="252">
                  <c:v>3.2272055150000001</c:v>
                </c:pt>
                <c:pt idx="253">
                  <c:v>2.9648189540000001</c:v>
                </c:pt>
                <c:pt idx="254">
                  <c:v>2.6352744100000001</c:v>
                </c:pt>
                <c:pt idx="255">
                  <c:v>2.2925040719999998</c:v>
                </c:pt>
                <c:pt idx="256">
                  <c:v>1.9715733529999999</c:v>
                </c:pt>
                <c:pt idx="257">
                  <c:v>1.6873840090000001</c:v>
                </c:pt>
                <c:pt idx="258">
                  <c:v>1.4493761060000001</c:v>
                </c:pt>
                <c:pt idx="259">
                  <c:v>1.2545200590000001</c:v>
                </c:pt>
                <c:pt idx="260">
                  <c:v>1.0972847939999999</c:v>
                </c:pt>
                <c:pt idx="261">
                  <c:v>0.96934401989999996</c:v>
                </c:pt>
                <c:pt idx="262">
                  <c:v>0.86725366120000003</c:v>
                </c:pt>
                <c:pt idx="263">
                  <c:v>0.7859851122</c:v>
                </c:pt>
                <c:pt idx="264">
                  <c:v>0.72102552649999996</c:v>
                </c:pt>
                <c:pt idx="265">
                  <c:v>0.66921633479999998</c:v>
                </c:pt>
                <c:pt idx="266">
                  <c:v>0.62887406349999997</c:v>
                </c:pt>
                <c:pt idx="267">
                  <c:v>0.59685653449999998</c:v>
                </c:pt>
                <c:pt idx="268">
                  <c:v>0.57307964560000002</c:v>
                </c:pt>
                <c:pt idx="269">
                  <c:v>0.55643725399999999</c:v>
                </c:pt>
                <c:pt idx="270">
                  <c:v>0.54596203570000001</c:v>
                </c:pt>
                <c:pt idx="271">
                  <c:v>0.54006928210000005</c:v>
                </c:pt>
                <c:pt idx="272">
                  <c:v>0.53998202090000003</c:v>
                </c:pt>
                <c:pt idx="273">
                  <c:v>0.54372560979999995</c:v>
                </c:pt>
                <c:pt idx="274">
                  <c:v>0.55244386199999995</c:v>
                </c:pt>
                <c:pt idx="275">
                  <c:v>0.56755173209999998</c:v>
                </c:pt>
                <c:pt idx="276">
                  <c:v>0.58798396590000002</c:v>
                </c:pt>
                <c:pt idx="277">
                  <c:v>0.61322951319999996</c:v>
                </c:pt>
                <c:pt idx="278">
                  <c:v>0.64574885370000001</c:v>
                </c:pt>
                <c:pt idx="279">
                  <c:v>0.6858377457</c:v>
                </c:pt>
                <c:pt idx="280">
                  <c:v>0.73357743019999999</c:v>
                </c:pt>
                <c:pt idx="281">
                  <c:v>0.79208201170000003</c:v>
                </c:pt>
                <c:pt idx="282">
                  <c:v>0.86096739769999997</c:v>
                </c:pt>
                <c:pt idx="283">
                  <c:v>0.94576579329999999</c:v>
                </c:pt>
                <c:pt idx="284">
                  <c:v>1.0454802510000001</c:v>
                </c:pt>
                <c:pt idx="285">
                  <c:v>1.1648987529999999</c:v>
                </c:pt>
                <c:pt idx="286">
                  <c:v>1.3125786779999999</c:v>
                </c:pt>
                <c:pt idx="287">
                  <c:v>1.4895666839999999</c:v>
                </c:pt>
                <c:pt idx="288">
                  <c:v>1.7025692459999999</c:v>
                </c:pt>
                <c:pt idx="289">
                  <c:v>1.9651163819999999</c:v>
                </c:pt>
                <c:pt idx="290">
                  <c:v>2.288744688</c:v>
                </c:pt>
                <c:pt idx="291">
                  <c:v>2.6877291200000002</c:v>
                </c:pt>
                <c:pt idx="292">
                  <c:v>3.1870319839999999</c:v>
                </c:pt>
                <c:pt idx="293">
                  <c:v>3.810571194</c:v>
                </c:pt>
                <c:pt idx="294">
                  <c:v>4.6010599140000004</c:v>
                </c:pt>
                <c:pt idx="295">
                  <c:v>5.6034803389999999</c:v>
                </c:pt>
                <c:pt idx="296">
                  <c:v>6.8808035849999998</c:v>
                </c:pt>
                <c:pt idx="297">
                  <c:v>8.5218229290000007</c:v>
                </c:pt>
                <c:pt idx="298">
                  <c:v>10.65833282</c:v>
                </c:pt>
                <c:pt idx="299">
                  <c:v>13.365890500000001</c:v>
                </c:pt>
                <c:pt idx="300">
                  <c:v>16.857753750000001</c:v>
                </c:pt>
                <c:pt idx="301">
                  <c:v>21.316928860000001</c:v>
                </c:pt>
                <c:pt idx="302">
                  <c:v>26.883483890000001</c:v>
                </c:pt>
                <c:pt idx="303">
                  <c:v>33.673290250000001</c:v>
                </c:pt>
                <c:pt idx="304">
                  <c:v>41.601573940000002</c:v>
                </c:pt>
                <c:pt idx="305">
                  <c:v>50.573371889999997</c:v>
                </c:pt>
                <c:pt idx="306">
                  <c:v>59.847496030000002</c:v>
                </c:pt>
                <c:pt idx="307">
                  <c:v>68.896644589999994</c:v>
                </c:pt>
                <c:pt idx="308">
                  <c:v>77.040443420000003</c:v>
                </c:pt>
                <c:pt idx="309">
                  <c:v>83.662780760000004</c:v>
                </c:pt>
                <c:pt idx="310">
                  <c:v>88.444404599999999</c:v>
                </c:pt>
                <c:pt idx="311">
                  <c:v>91.685379030000007</c:v>
                </c:pt>
                <c:pt idx="312">
                  <c:v>93.691337590000003</c:v>
                </c:pt>
                <c:pt idx="313">
                  <c:v>94.721786499999993</c:v>
                </c:pt>
                <c:pt idx="314">
                  <c:v>95.238769529999999</c:v>
                </c:pt>
                <c:pt idx="315">
                  <c:v>95.419403079999995</c:v>
                </c:pt>
                <c:pt idx="316">
                  <c:v>95.435188289999999</c:v>
                </c:pt>
                <c:pt idx="317">
                  <c:v>95.396385190000004</c:v>
                </c:pt>
                <c:pt idx="318">
                  <c:v>95.390426640000001</c:v>
                </c:pt>
                <c:pt idx="319">
                  <c:v>95.385536189999996</c:v>
                </c:pt>
                <c:pt idx="320">
                  <c:v>95.380500789999999</c:v>
                </c:pt>
                <c:pt idx="321">
                  <c:v>95.373023989999993</c:v>
                </c:pt>
                <c:pt idx="322">
                  <c:v>95.325729370000005</c:v>
                </c:pt>
                <c:pt idx="323">
                  <c:v>95.278411869999999</c:v>
                </c:pt>
                <c:pt idx="324">
                  <c:v>95.149787900000007</c:v>
                </c:pt>
                <c:pt idx="325">
                  <c:v>94.990715030000004</c:v>
                </c:pt>
                <c:pt idx="326">
                  <c:v>94.881996150000006</c:v>
                </c:pt>
                <c:pt idx="327">
                  <c:v>94.608146669999996</c:v>
                </c:pt>
                <c:pt idx="328">
                  <c:v>94.390937809999997</c:v>
                </c:pt>
                <c:pt idx="329">
                  <c:v>94.197837829999997</c:v>
                </c:pt>
                <c:pt idx="330">
                  <c:v>94.105514529999994</c:v>
                </c:pt>
                <c:pt idx="331">
                  <c:v>93.927566530000007</c:v>
                </c:pt>
                <c:pt idx="332">
                  <c:v>93.868392940000007</c:v>
                </c:pt>
                <c:pt idx="333">
                  <c:v>93.866065980000002</c:v>
                </c:pt>
                <c:pt idx="334">
                  <c:v>94.039718629999996</c:v>
                </c:pt>
                <c:pt idx="335">
                  <c:v>94.120666499999999</c:v>
                </c:pt>
                <c:pt idx="336">
                  <c:v>94.216362000000004</c:v>
                </c:pt>
                <c:pt idx="337">
                  <c:v>94.400390630000004</c:v>
                </c:pt>
                <c:pt idx="338">
                  <c:v>94.633590699999999</c:v>
                </c:pt>
                <c:pt idx="339">
                  <c:v>94.844909670000007</c:v>
                </c:pt>
                <c:pt idx="340">
                  <c:v>95.135841369999994</c:v>
                </c:pt>
                <c:pt idx="341">
                  <c:v>95.260627749999998</c:v>
                </c:pt>
                <c:pt idx="342">
                  <c:v>95.408119200000002</c:v>
                </c:pt>
                <c:pt idx="343">
                  <c:v>95.505805969999997</c:v>
                </c:pt>
                <c:pt idx="344">
                  <c:v>95.556655879999994</c:v>
                </c:pt>
                <c:pt idx="345">
                  <c:v>95.604034420000005</c:v>
                </c:pt>
                <c:pt idx="346">
                  <c:v>95.457130430000007</c:v>
                </c:pt>
                <c:pt idx="347">
                  <c:v>95.329574579999999</c:v>
                </c:pt>
                <c:pt idx="348">
                  <c:v>95.167091369999994</c:v>
                </c:pt>
                <c:pt idx="349">
                  <c:v>94.951805109999995</c:v>
                </c:pt>
                <c:pt idx="350">
                  <c:v>94.806091309999999</c:v>
                </c:pt>
                <c:pt idx="351">
                  <c:v>94.496627810000007</c:v>
                </c:pt>
                <c:pt idx="352">
                  <c:v>94.250671389999994</c:v>
                </c:pt>
                <c:pt idx="353">
                  <c:v>94.012870789999994</c:v>
                </c:pt>
                <c:pt idx="354">
                  <c:v>93.901336670000006</c:v>
                </c:pt>
                <c:pt idx="355">
                  <c:v>93.70032501</c:v>
                </c:pt>
                <c:pt idx="356">
                  <c:v>93.439414979999995</c:v>
                </c:pt>
                <c:pt idx="357">
                  <c:v>93.356964110000007</c:v>
                </c:pt>
                <c:pt idx="358">
                  <c:v>93.409606929999995</c:v>
                </c:pt>
                <c:pt idx="359">
                  <c:v>93.396278379999998</c:v>
                </c:pt>
                <c:pt idx="360">
                  <c:v>93.359207150000003</c:v>
                </c:pt>
                <c:pt idx="361">
                  <c:v>93.375953670000001</c:v>
                </c:pt>
                <c:pt idx="362">
                  <c:v>93.443275450000002</c:v>
                </c:pt>
                <c:pt idx="363">
                  <c:v>93.655487059999999</c:v>
                </c:pt>
                <c:pt idx="364">
                  <c:v>93.788978580000006</c:v>
                </c:pt>
                <c:pt idx="365">
                  <c:v>93.895233149999996</c:v>
                </c:pt>
                <c:pt idx="366">
                  <c:v>93.972351070000002</c:v>
                </c:pt>
                <c:pt idx="367">
                  <c:v>94.102256769999997</c:v>
                </c:pt>
                <c:pt idx="368">
                  <c:v>94.227981569999997</c:v>
                </c:pt>
                <c:pt idx="369">
                  <c:v>94.445053099999996</c:v>
                </c:pt>
                <c:pt idx="370">
                  <c:v>94.488685610000005</c:v>
                </c:pt>
                <c:pt idx="371">
                  <c:v>94.495147709999998</c:v>
                </c:pt>
                <c:pt idx="372">
                  <c:v>94.540534969999996</c:v>
                </c:pt>
                <c:pt idx="373">
                  <c:v>94.562919620000002</c:v>
                </c:pt>
                <c:pt idx="374">
                  <c:v>94.654457089999994</c:v>
                </c:pt>
                <c:pt idx="375">
                  <c:v>94.612632750000003</c:v>
                </c:pt>
                <c:pt idx="376">
                  <c:v>94.532775880000003</c:v>
                </c:pt>
                <c:pt idx="377">
                  <c:v>94.482521059999996</c:v>
                </c:pt>
                <c:pt idx="378">
                  <c:v>94.465377810000007</c:v>
                </c:pt>
                <c:pt idx="379">
                  <c:v>94.524772639999995</c:v>
                </c:pt>
                <c:pt idx="380">
                  <c:v>94.445320129999999</c:v>
                </c:pt>
                <c:pt idx="381">
                  <c:v>94.340095520000006</c:v>
                </c:pt>
                <c:pt idx="382">
                  <c:v>94.345275880000003</c:v>
                </c:pt>
                <c:pt idx="383">
                  <c:v>94.46623993</c:v>
                </c:pt>
                <c:pt idx="384">
                  <c:v>94.48312378</c:v>
                </c:pt>
                <c:pt idx="385">
                  <c:v>94.516387940000001</c:v>
                </c:pt>
                <c:pt idx="386">
                  <c:v>94.554016110000006</c:v>
                </c:pt>
                <c:pt idx="387">
                  <c:v>94.515602110000003</c:v>
                </c:pt>
                <c:pt idx="388">
                  <c:v>94.598052980000006</c:v>
                </c:pt>
                <c:pt idx="389">
                  <c:v>94.783386230000005</c:v>
                </c:pt>
                <c:pt idx="390">
                  <c:v>94.809455869999994</c:v>
                </c:pt>
                <c:pt idx="391">
                  <c:v>94.793426510000003</c:v>
                </c:pt>
                <c:pt idx="392">
                  <c:v>94.851203920000003</c:v>
                </c:pt>
                <c:pt idx="393">
                  <c:v>94.894012450000005</c:v>
                </c:pt>
                <c:pt idx="394">
                  <c:v>95.02888489</c:v>
                </c:pt>
                <c:pt idx="395">
                  <c:v>94.987075809999993</c:v>
                </c:pt>
                <c:pt idx="396">
                  <c:v>94.907775880000003</c:v>
                </c:pt>
                <c:pt idx="397">
                  <c:v>94.869155879999994</c:v>
                </c:pt>
                <c:pt idx="398">
                  <c:v>94.888641359999994</c:v>
                </c:pt>
                <c:pt idx="399">
                  <c:v>94.848205570000005</c:v>
                </c:pt>
                <c:pt idx="400">
                  <c:v>94.680114750000001</c:v>
                </c:pt>
                <c:pt idx="401">
                  <c:v>94.548027039999994</c:v>
                </c:pt>
                <c:pt idx="402">
                  <c:v>94.435569760000007</c:v>
                </c:pt>
                <c:pt idx="403">
                  <c:v>94.398391720000006</c:v>
                </c:pt>
                <c:pt idx="404">
                  <c:v>94.319114690000006</c:v>
                </c:pt>
                <c:pt idx="405">
                  <c:v>94.203361509999993</c:v>
                </c:pt>
                <c:pt idx="406">
                  <c:v>94.067001340000004</c:v>
                </c:pt>
                <c:pt idx="407">
                  <c:v>94.132919310000005</c:v>
                </c:pt>
                <c:pt idx="408">
                  <c:v>94.090507509999995</c:v>
                </c:pt>
                <c:pt idx="409">
                  <c:v>94.0615387</c:v>
                </c:pt>
                <c:pt idx="410">
                  <c:v>94.03814697</c:v>
                </c:pt>
                <c:pt idx="411">
                  <c:v>94.124687190000003</c:v>
                </c:pt>
                <c:pt idx="412">
                  <c:v>94.289825440000001</c:v>
                </c:pt>
                <c:pt idx="413">
                  <c:v>94.406845090000004</c:v>
                </c:pt>
                <c:pt idx="414">
                  <c:v>94.489715579999995</c:v>
                </c:pt>
                <c:pt idx="415">
                  <c:v>94.60170746</c:v>
                </c:pt>
                <c:pt idx="416">
                  <c:v>94.767135620000005</c:v>
                </c:pt>
                <c:pt idx="417">
                  <c:v>95.053443909999999</c:v>
                </c:pt>
                <c:pt idx="418">
                  <c:v>95.186477659999994</c:v>
                </c:pt>
                <c:pt idx="419">
                  <c:v>95.256278989999998</c:v>
                </c:pt>
                <c:pt idx="420">
                  <c:v>95.372703549999997</c:v>
                </c:pt>
                <c:pt idx="421">
                  <c:v>95.480819699999998</c:v>
                </c:pt>
                <c:pt idx="422">
                  <c:v>95.574630740000003</c:v>
                </c:pt>
                <c:pt idx="423">
                  <c:v>95.451477049999994</c:v>
                </c:pt>
                <c:pt idx="424">
                  <c:v>95.309066770000001</c:v>
                </c:pt>
                <c:pt idx="425">
                  <c:v>95.229751590000006</c:v>
                </c:pt>
                <c:pt idx="426">
                  <c:v>95.161972050000003</c:v>
                </c:pt>
                <c:pt idx="427">
                  <c:v>94.951805109999995</c:v>
                </c:pt>
                <c:pt idx="428">
                  <c:v>94.71469879</c:v>
                </c:pt>
                <c:pt idx="429">
                  <c:v>94.339645390000001</c:v>
                </c:pt>
                <c:pt idx="430">
                  <c:v>94.219459529999995</c:v>
                </c:pt>
                <c:pt idx="431">
                  <c:v>93.981925959999998</c:v>
                </c:pt>
                <c:pt idx="432">
                  <c:v>93.700637819999997</c:v>
                </c:pt>
                <c:pt idx="433">
                  <c:v>93.460716250000004</c:v>
                </c:pt>
                <c:pt idx="434">
                  <c:v>93.428085330000002</c:v>
                </c:pt>
                <c:pt idx="435">
                  <c:v>93.399734499999994</c:v>
                </c:pt>
                <c:pt idx="436">
                  <c:v>93.465354919999996</c:v>
                </c:pt>
                <c:pt idx="437">
                  <c:v>93.520690920000007</c:v>
                </c:pt>
                <c:pt idx="438">
                  <c:v>93.654251099999996</c:v>
                </c:pt>
                <c:pt idx="439">
                  <c:v>94.035575870000002</c:v>
                </c:pt>
                <c:pt idx="440">
                  <c:v>94.345016479999998</c:v>
                </c:pt>
                <c:pt idx="441">
                  <c:v>94.658882140000003</c:v>
                </c:pt>
                <c:pt idx="442">
                  <c:v>94.950775149999998</c:v>
                </c:pt>
                <c:pt idx="443">
                  <c:v>95.080009459999999</c:v>
                </c:pt>
                <c:pt idx="444">
                  <c:v>95.033554080000002</c:v>
                </c:pt>
                <c:pt idx="445">
                  <c:v>94.734458919999994</c:v>
                </c:pt>
                <c:pt idx="446">
                  <c:v>93.865707400000005</c:v>
                </c:pt>
                <c:pt idx="447">
                  <c:v>92.385963439999998</c:v>
                </c:pt>
                <c:pt idx="448">
                  <c:v>90.241279599999999</c:v>
                </c:pt>
                <c:pt idx="449">
                  <c:v>87.188568119999999</c:v>
                </c:pt>
                <c:pt idx="450">
                  <c:v>83.200683589999997</c:v>
                </c:pt>
                <c:pt idx="451">
                  <c:v>78.506889340000001</c:v>
                </c:pt>
                <c:pt idx="452">
                  <c:v>73.116813660000005</c:v>
                </c:pt>
                <c:pt idx="453">
                  <c:v>67.210945129999999</c:v>
                </c:pt>
                <c:pt idx="454">
                  <c:v>61.129684449999999</c:v>
                </c:pt>
                <c:pt idx="455">
                  <c:v>54.888164519999997</c:v>
                </c:pt>
                <c:pt idx="456">
                  <c:v>48.864418030000003</c:v>
                </c:pt>
                <c:pt idx="457">
                  <c:v>43.210151670000002</c:v>
                </c:pt>
                <c:pt idx="458">
                  <c:v>37.904018399999998</c:v>
                </c:pt>
                <c:pt idx="459">
                  <c:v>33.12000656</c:v>
                </c:pt>
                <c:pt idx="460">
                  <c:v>28.89002228</c:v>
                </c:pt>
                <c:pt idx="461">
                  <c:v>25.128358840000001</c:v>
                </c:pt>
                <c:pt idx="462">
                  <c:v>21.872758869999998</c:v>
                </c:pt>
                <c:pt idx="463">
                  <c:v>19.043210980000001</c:v>
                </c:pt>
                <c:pt idx="464">
                  <c:v>16.610393519999999</c:v>
                </c:pt>
                <c:pt idx="465">
                  <c:v>14.5240469</c:v>
                </c:pt>
                <c:pt idx="466">
                  <c:v>12.746121410000001</c:v>
                </c:pt>
                <c:pt idx="467">
                  <c:v>11.18466759</c:v>
                </c:pt>
                <c:pt idx="468">
                  <c:v>9.8756790159999994</c:v>
                </c:pt>
                <c:pt idx="469">
                  <c:v>8.7340517040000005</c:v>
                </c:pt>
                <c:pt idx="470">
                  <c:v>7.7394800190000002</c:v>
                </c:pt>
                <c:pt idx="471">
                  <c:v>6.9059200289999998</c:v>
                </c:pt>
                <c:pt idx="472">
                  <c:v>6.1667003630000004</c:v>
                </c:pt>
                <c:pt idx="473">
                  <c:v>5.5248374939999998</c:v>
                </c:pt>
                <c:pt idx="474">
                  <c:v>4.9804320339999997</c:v>
                </c:pt>
                <c:pt idx="475">
                  <c:v>4.4914913179999996</c:v>
                </c:pt>
                <c:pt idx="476">
                  <c:v>4.0751609799999997</c:v>
                </c:pt>
                <c:pt idx="477">
                  <c:v>3.6987793450000002</c:v>
                </c:pt>
                <c:pt idx="478">
                  <c:v>3.3733315469999998</c:v>
                </c:pt>
                <c:pt idx="479">
                  <c:v>3.0868713859999999</c:v>
                </c:pt>
                <c:pt idx="480">
                  <c:v>2.8275299070000002</c:v>
                </c:pt>
                <c:pt idx="481">
                  <c:v>2.6046271320000001</c:v>
                </c:pt>
                <c:pt idx="482">
                  <c:v>2.4087085720000001</c:v>
                </c:pt>
                <c:pt idx="483">
                  <c:v>2.2240924839999998</c:v>
                </c:pt>
                <c:pt idx="484">
                  <c:v>2.055815935</c:v>
                </c:pt>
                <c:pt idx="485">
                  <c:v>1.9151380060000001</c:v>
                </c:pt>
                <c:pt idx="486">
                  <c:v>1.7881203889999999</c:v>
                </c:pt>
                <c:pt idx="487">
                  <c:v>1.668447614</c:v>
                </c:pt>
                <c:pt idx="488">
                  <c:v>1.5701427459999999</c:v>
                </c:pt>
                <c:pt idx="489">
                  <c:v>1.4747204780000001</c:v>
                </c:pt>
                <c:pt idx="490">
                  <c:v>1.387601614</c:v>
                </c:pt>
                <c:pt idx="491">
                  <c:v>1.3152585029999999</c:v>
                </c:pt>
                <c:pt idx="492">
                  <c:v>1.2462286950000001</c:v>
                </c:pt>
                <c:pt idx="493">
                  <c:v>1.1754591459999999</c:v>
                </c:pt>
                <c:pt idx="494">
                  <c:v>1.1231242420000001</c:v>
                </c:pt>
                <c:pt idx="495">
                  <c:v>1.068906307</c:v>
                </c:pt>
                <c:pt idx="496">
                  <c:v>1.021893382</c:v>
                </c:pt>
                <c:pt idx="497">
                  <c:v>0.9807215333</c:v>
                </c:pt>
                <c:pt idx="498">
                  <c:v>0.93473446370000002</c:v>
                </c:pt>
                <c:pt idx="499">
                  <c:v>0.90151178840000001</c:v>
                </c:pt>
                <c:pt idx="500">
                  <c:v>0.86957895760000004</c:v>
                </c:pt>
                <c:pt idx="501">
                  <c:v>0.83846616740000002</c:v>
                </c:pt>
                <c:pt idx="502">
                  <c:v>0.80610883239999997</c:v>
                </c:pt>
                <c:pt idx="503">
                  <c:v>0.78506696220000005</c:v>
                </c:pt>
                <c:pt idx="504">
                  <c:v>0.76166921850000002</c:v>
                </c:pt>
                <c:pt idx="505">
                  <c:v>0.74244618419999997</c:v>
                </c:pt>
                <c:pt idx="506">
                  <c:v>0.71953672170000005</c:v>
                </c:pt>
                <c:pt idx="507">
                  <c:v>0.70975053310000003</c:v>
                </c:pt>
                <c:pt idx="508">
                  <c:v>0.6927165985</c:v>
                </c:pt>
                <c:pt idx="509">
                  <c:v>0.68218547110000005</c:v>
                </c:pt>
                <c:pt idx="510">
                  <c:v>0.66739553210000002</c:v>
                </c:pt>
                <c:pt idx="511">
                  <c:v>0.66239613289999999</c:v>
                </c:pt>
                <c:pt idx="512">
                  <c:v>0.65277057890000001</c:v>
                </c:pt>
                <c:pt idx="513">
                  <c:v>0.6357598901</c:v>
                </c:pt>
                <c:pt idx="514">
                  <c:v>0.629522264</c:v>
                </c:pt>
                <c:pt idx="515">
                  <c:v>0.62547433379999995</c:v>
                </c:pt>
                <c:pt idx="516">
                  <c:v>0.62356603150000001</c:v>
                </c:pt>
                <c:pt idx="517">
                  <c:v>0.60256463289999995</c:v>
                </c:pt>
                <c:pt idx="518">
                  <c:v>0.61090850829999999</c:v>
                </c:pt>
                <c:pt idx="519">
                  <c:v>0.61198544499999996</c:v>
                </c:pt>
                <c:pt idx="520">
                  <c:v>0.59664320950000005</c:v>
                </c:pt>
                <c:pt idx="521">
                  <c:v>0.61397075649999999</c:v>
                </c:pt>
                <c:pt idx="522">
                  <c:v>0.60268610720000004</c:v>
                </c:pt>
                <c:pt idx="523">
                  <c:v>0.60913962129999999</c:v>
                </c:pt>
                <c:pt idx="524">
                  <c:v>0.61321979760000001</c:v>
                </c:pt>
                <c:pt idx="525">
                  <c:v>0.61375755070000004</c:v>
                </c:pt>
                <c:pt idx="526">
                  <c:v>0.63525569439999996</c:v>
                </c:pt>
                <c:pt idx="527">
                  <c:v>0.62713319059999995</c:v>
                </c:pt>
                <c:pt idx="528">
                  <c:v>0.6340441108</c:v>
                </c:pt>
                <c:pt idx="529">
                  <c:v>0.64129406209999995</c:v>
                </c:pt>
                <c:pt idx="530">
                  <c:v>0.65461349489999998</c:v>
                </c:pt>
                <c:pt idx="531">
                  <c:v>0.64713704589999999</c:v>
                </c:pt>
                <c:pt idx="532">
                  <c:v>0.66616094110000001</c:v>
                </c:pt>
                <c:pt idx="533">
                  <c:v>0.69054871799999995</c:v>
                </c:pt>
                <c:pt idx="534">
                  <c:v>0.71031790969999997</c:v>
                </c:pt>
                <c:pt idx="535">
                  <c:v>0.68707185979999996</c:v>
                </c:pt>
                <c:pt idx="536">
                  <c:v>0.70189696550000003</c:v>
                </c:pt>
                <c:pt idx="537">
                  <c:v>0.7387405038</c:v>
                </c:pt>
                <c:pt idx="538">
                  <c:v>0.75342416759999997</c:v>
                </c:pt>
                <c:pt idx="539">
                  <c:v>0.82029050589999997</c:v>
                </c:pt>
                <c:pt idx="540">
                  <c:v>0.80918419360000005</c:v>
                </c:pt>
                <c:pt idx="541">
                  <c:v>0.83747059109999999</c:v>
                </c:pt>
                <c:pt idx="542">
                  <c:v>0.87276268010000002</c:v>
                </c:pt>
                <c:pt idx="543">
                  <c:v>0.90623444320000002</c:v>
                </c:pt>
                <c:pt idx="544">
                  <c:v>0.90256559849999995</c:v>
                </c:pt>
                <c:pt idx="545">
                  <c:v>0.943200767</c:v>
                </c:pt>
                <c:pt idx="546">
                  <c:v>0.99292862420000005</c:v>
                </c:pt>
                <c:pt idx="547">
                  <c:v>1.0353231430000001</c:v>
                </c:pt>
                <c:pt idx="548">
                  <c:v>1.0699920650000001</c:v>
                </c:pt>
                <c:pt idx="549">
                  <c:v>1.0868023630000001</c:v>
                </c:pt>
                <c:pt idx="550">
                  <c:v>1.1430516239999999</c:v>
                </c:pt>
                <c:pt idx="551">
                  <c:v>1.1498929259999999</c:v>
                </c:pt>
                <c:pt idx="552">
                  <c:v>1.2136945720000001</c:v>
                </c:pt>
                <c:pt idx="553">
                  <c:v>1.264983177</c:v>
                </c:pt>
                <c:pt idx="554">
                  <c:v>1.3979845049999999</c:v>
                </c:pt>
                <c:pt idx="555">
                  <c:v>1.427853107</c:v>
                </c:pt>
                <c:pt idx="556">
                  <c:v>1.5287841559999999</c:v>
                </c:pt>
                <c:pt idx="557">
                  <c:v>1.58338654</c:v>
                </c:pt>
                <c:pt idx="558">
                  <c:v>1.6769785880000001</c:v>
                </c:pt>
                <c:pt idx="559">
                  <c:v>1.7858167890000001</c:v>
                </c:pt>
                <c:pt idx="560">
                  <c:v>1.852302313</c:v>
                </c:pt>
                <c:pt idx="561">
                  <c:v>1.9702477460000001</c:v>
                </c:pt>
                <c:pt idx="562">
                  <c:v>2.03903532</c:v>
                </c:pt>
                <c:pt idx="563">
                  <c:v>2.0572395320000001</c:v>
                </c:pt>
                <c:pt idx="564">
                  <c:v>2.1841595169999999</c:v>
                </c:pt>
                <c:pt idx="565">
                  <c:v>2.204481125</c:v>
                </c:pt>
                <c:pt idx="566">
                  <c:v>2.3111577030000001</c:v>
                </c:pt>
                <c:pt idx="567">
                  <c:v>2.4071159359999998</c:v>
                </c:pt>
                <c:pt idx="568">
                  <c:v>2.5041251180000001</c:v>
                </c:pt>
                <c:pt idx="569">
                  <c:v>2.601244688</c:v>
                </c:pt>
                <c:pt idx="570">
                  <c:v>2.6697118280000001</c:v>
                </c:pt>
                <c:pt idx="571">
                  <c:v>2.732949257</c:v>
                </c:pt>
                <c:pt idx="572">
                  <c:v>2.7496651409999999</c:v>
                </c:pt>
                <c:pt idx="573">
                  <c:v>2.7663810249999998</c:v>
                </c:pt>
                <c:pt idx="574">
                  <c:v>2.7700577974999998</c:v>
                </c:pt>
                <c:pt idx="575">
                  <c:v>2.7737345699999998</c:v>
                </c:pt>
                <c:pt idx="576">
                  <c:v>2.7740073814999948</c:v>
                </c:pt>
                <c:pt idx="577">
                  <c:v>2.7742801929999898</c:v>
                </c:pt>
                <c:pt idx="578">
                  <c:v>2.8305294539999899</c:v>
                </c:pt>
                <c:pt idx="579">
                  <c:v>2.8586540844999897</c:v>
                </c:pt>
                <c:pt idx="580">
                  <c:v>2.8867787149999899</c:v>
                </c:pt>
                <c:pt idx="581">
                  <c:v>2.9149033454999902</c:v>
                </c:pt>
                <c:pt idx="582">
                  <c:v>2.94302797599999</c:v>
                </c:pt>
                <c:pt idx="583">
                  <c:v>2.9711526064999898</c:v>
                </c:pt>
                <c:pt idx="584">
                  <c:v>2.99927723699999</c:v>
                </c:pt>
                <c:pt idx="585">
                  <c:v>3.0206475869999947</c:v>
                </c:pt>
                <c:pt idx="586">
                  <c:v>3.0420179369999998</c:v>
                </c:pt>
                <c:pt idx="587">
                  <c:v>3.0574102404999999</c:v>
                </c:pt>
                <c:pt idx="588">
                  <c:v>3.072802544</c:v>
                </c:pt>
                <c:pt idx="589">
                  <c:v>3.0822088719999998</c:v>
                </c:pt>
                <c:pt idx="590">
                  <c:v>3.0916151999999997</c:v>
                </c:pt>
                <c:pt idx="591">
                  <c:v>3.091703415</c:v>
                </c:pt>
                <c:pt idx="592">
                  <c:v>3.0917916300000003</c:v>
                </c:pt>
                <c:pt idx="593">
                  <c:v>3.0837001800000001</c:v>
                </c:pt>
                <c:pt idx="594">
                  <c:v>3.0756087299999999</c:v>
                </c:pt>
                <c:pt idx="595">
                  <c:v>3.0625088214999998</c:v>
                </c:pt>
                <c:pt idx="596">
                  <c:v>3.0494089129999997</c:v>
                </c:pt>
                <c:pt idx="597">
                  <c:v>3.0320434569999999</c:v>
                </c:pt>
                <c:pt idx="598">
                  <c:v>3.0146780010000001</c:v>
                </c:pt>
                <c:pt idx="599">
                  <c:v>2.9865181444999997</c:v>
                </c:pt>
                <c:pt idx="600">
                  <c:v>2.9783582879999999</c:v>
                </c:pt>
                <c:pt idx="601">
                  <c:v>2.9719479514999998</c:v>
                </c:pt>
                <c:pt idx="602">
                  <c:v>2.9655376150000001</c:v>
                </c:pt>
                <c:pt idx="603">
                  <c:v>2.9662769845000003</c:v>
                </c:pt>
                <c:pt idx="604">
                  <c:v>2.9670163540000001</c:v>
                </c:pt>
                <c:pt idx="605">
                  <c:v>2.9654859829999998</c:v>
                </c:pt>
                <c:pt idx="606">
                  <c:v>2.9639556119999999</c:v>
                </c:pt>
                <c:pt idx="607">
                  <c:v>2.9655294560000001</c:v>
                </c:pt>
                <c:pt idx="608">
                  <c:v>2.9671033000000002</c:v>
                </c:pt>
                <c:pt idx="609">
                  <c:v>2.9670228814500001</c:v>
                </c:pt>
                <c:pt idx="610">
                  <c:v>2.9669424629000001</c:v>
                </c:pt>
                <c:pt idx="611">
                  <c:v>2.9654827784500002</c:v>
                </c:pt>
                <c:pt idx="612">
                  <c:v>2.9640230939999999</c:v>
                </c:pt>
                <c:pt idx="613">
                  <c:v>2.9645166635</c:v>
                </c:pt>
                <c:pt idx="614">
                  <c:v>2.9650102330000001</c:v>
                </c:pt>
                <c:pt idx="615">
                  <c:v>2.965322038</c:v>
                </c:pt>
                <c:pt idx="616">
                  <c:v>2.965633843</c:v>
                </c:pt>
                <c:pt idx="617">
                  <c:v>2.9657013249999999</c:v>
                </c:pt>
                <c:pt idx="618">
                  <c:v>2.9661948945000001</c:v>
                </c:pt>
                <c:pt idx="619">
                  <c:v>2.9666884640000002</c:v>
                </c:pt>
                <c:pt idx="620">
                  <c:v>2.9671610094500003</c:v>
                </c:pt>
                <c:pt idx="621">
                  <c:v>2.9671642139999999</c:v>
                </c:pt>
                <c:pt idx="622">
                  <c:v>2.9672076870000001</c:v>
                </c:pt>
                <c:pt idx="623">
                  <c:v>2.9672158460000002</c:v>
                </c:pt>
                <c:pt idx="624">
                  <c:v>2.9679552155000004</c:v>
                </c:pt>
                <c:pt idx="625">
                  <c:v>2.9686206939000002</c:v>
                </c:pt>
                <c:pt idx="626">
                  <c:v>2.9686945850000002</c:v>
                </c:pt>
                <c:pt idx="627">
                  <c:v>2.9687011124500002</c:v>
                </c:pt>
                <c:pt idx="628">
                  <c:v>2.9687815310000003</c:v>
                </c:pt>
                <c:pt idx="629">
                  <c:v>2.9736261824999999</c:v>
                </c:pt>
                <c:pt idx="630">
                  <c:v>2.980036519</c:v>
                </c:pt>
                <c:pt idx="631">
                  <c:v>2.9881963754999998</c:v>
                </c:pt>
                <c:pt idx="632">
                  <c:v>3.0163562320000001</c:v>
                </c:pt>
                <c:pt idx="633">
                  <c:v>3.033721688</c:v>
                </c:pt>
                <c:pt idx="634">
                  <c:v>3.0510871439999998</c:v>
                </c:pt>
                <c:pt idx="635">
                  <c:v>3.0641870524999999</c:v>
                </c:pt>
                <c:pt idx="636">
                  <c:v>3.0744807750000001</c:v>
                </c:pt>
                <c:pt idx="637">
                  <c:v>3.077286961</c:v>
                </c:pt>
                <c:pt idx="638">
                  <c:v>3.0838871029999999</c:v>
                </c:pt>
                <c:pt idx="639">
                  <c:v>3.0853784110000002</c:v>
                </c:pt>
                <c:pt idx="640">
                  <c:v>3.0932934309999998</c:v>
                </c:pt>
                <c:pt idx="641">
                  <c:v>3.0933816460000001</c:v>
                </c:pt>
                <c:pt idx="642">
                  <c:v>3.0934698610000004</c:v>
                </c:pt>
                <c:pt idx="643">
                  <c:v>3.0930488460000003</c:v>
                </c:pt>
                <c:pt idx="644">
                  <c:v>3.0926278309999997</c:v>
                </c:pt>
                <c:pt idx="645">
                  <c:v>3.0927160460000001</c:v>
                </c:pt>
                <c:pt idx="646">
                  <c:v>3.0928042610000004</c:v>
                </c:pt>
                <c:pt idx="647">
                  <c:v>3.0847128110000002</c:v>
                </c:pt>
                <c:pt idx="648">
                  <c:v>3.0766213609999999</c:v>
                </c:pt>
                <c:pt idx="649">
                  <c:v>3.0635214524999999</c:v>
                </c:pt>
                <c:pt idx="650">
                  <c:v>3.0504215439999998</c:v>
                </c:pt>
                <c:pt idx="651">
                  <c:v>3.0330560879999999</c:v>
                </c:pt>
                <c:pt idx="652">
                  <c:v>3.0156906320000001</c:v>
                </c:pt>
                <c:pt idx="653">
                  <c:v>2.9875307754999998</c:v>
                </c:pt>
                <c:pt idx="654">
                  <c:v>2.979370919</c:v>
                </c:pt>
                <c:pt idx="655">
                  <c:v>2.9729605824999998</c:v>
                </c:pt>
                <c:pt idx="656">
                  <c:v>2.9665502460000002</c:v>
                </c:pt>
                <c:pt idx="657">
                  <c:v>2.9672896155000004</c:v>
                </c:pt>
                <c:pt idx="658">
                  <c:v>2.9680289850000001</c:v>
                </c:pt>
                <c:pt idx="659">
                  <c:v>2.9664986139999998</c:v>
                </c:pt>
                <c:pt idx="660">
                  <c:v>2.9649682429999999</c:v>
                </c:pt>
                <c:pt idx="661">
                  <c:v>2.9665420870000001</c:v>
                </c:pt>
                <c:pt idx="662">
                  <c:v>2.9681159310000003</c:v>
                </c:pt>
                <c:pt idx="663">
                  <c:v>2.9680355124500002</c:v>
                </c:pt>
                <c:pt idx="664">
                  <c:v>2.9679550939000001</c:v>
                </c:pt>
                <c:pt idx="665">
                  <c:v>2.9664954094500002</c:v>
                </c:pt>
                <c:pt idx="666">
                  <c:v>2.9650357249999999</c:v>
                </c:pt>
                <c:pt idx="667">
                  <c:v>2.9655292945</c:v>
                </c:pt>
                <c:pt idx="668">
                  <c:v>2.96608711875</c:v>
                </c:pt>
                <c:pt idx="669">
                  <c:v>2.9666449429999999</c:v>
                </c:pt>
                <c:pt idx="670">
                  <c:v>2.9667124249999999</c:v>
                </c:pt>
                <c:pt idx="671">
                  <c:v>2.9672059945</c:v>
                </c:pt>
                <c:pt idx="672">
                  <c:v>2.9676995640000001</c:v>
                </c:pt>
                <c:pt idx="673">
                  <c:v>2.9681721094500002</c:v>
                </c:pt>
                <c:pt idx="674">
                  <c:v>2.9681753139999998</c:v>
                </c:pt>
                <c:pt idx="675">
                  <c:v>2.9682187870000001</c:v>
                </c:pt>
                <c:pt idx="676">
                  <c:v>2.9682269460000001</c:v>
                </c:pt>
                <c:pt idx="677">
                  <c:v>2.9689663155000003</c:v>
                </c:pt>
                <c:pt idx="678">
                  <c:v>2.9696317939000001</c:v>
                </c:pt>
                <c:pt idx="679">
                  <c:v>2.9697056850000001</c:v>
                </c:pt>
                <c:pt idx="680">
                  <c:v>2.9697122124500002</c:v>
                </c:pt>
                <c:pt idx="681">
                  <c:v>2.9697926310000002</c:v>
                </c:pt>
                <c:pt idx="682">
                  <c:v>2.9746372824999998</c:v>
                </c:pt>
                <c:pt idx="683">
                  <c:v>2.9810476189999999</c:v>
                </c:pt>
                <c:pt idx="684">
                  <c:v>2.9892074754999998</c:v>
                </c:pt>
                <c:pt idx="685">
                  <c:v>3.0173673320000001</c:v>
                </c:pt>
                <c:pt idx="686">
                  <c:v>3.0347327879999999</c:v>
                </c:pt>
                <c:pt idx="687">
                  <c:v>3.0520982439999997</c:v>
                </c:pt>
                <c:pt idx="688">
                  <c:v>3.0651981524999998</c:v>
                </c:pt>
                <c:pt idx="689">
                  <c:v>3.075491875</c:v>
                </c:pt>
                <c:pt idx="690">
                  <c:v>3.0782980609999999</c:v>
                </c:pt>
                <c:pt idx="691">
                  <c:v>3.0848982029999998</c:v>
                </c:pt>
                <c:pt idx="692">
                  <c:v>3.0883895109999999</c:v>
                </c:pt>
                <c:pt idx="693">
                  <c:v>3.091880819</c:v>
                </c:pt>
                <c:pt idx="694">
                  <c:v>3.0953721270000001</c:v>
                </c:pt>
                <c:pt idx="695">
                  <c:v>3.0988634350000002</c:v>
                </c:pt>
                <c:pt idx="696">
                  <c:v>3.112354743</c:v>
                </c:pt>
                <c:pt idx="697">
                  <c:v>3.1258460509999999</c:v>
                </c:pt>
                <c:pt idx="698">
                  <c:v>3.1393373590000002</c:v>
                </c:pt>
                <c:pt idx="699">
                  <c:v>3.1528286670000001</c:v>
                </c:pt>
                <c:pt idx="700">
                  <c:v>3.166319975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7D97-45B7-A313-DA3FB2F82F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39276496"/>
        <c:axId val="-1539271600"/>
      </c:scatterChart>
      <c:valAx>
        <c:axId val="-1539276496"/>
        <c:scaling>
          <c:orientation val="minMax"/>
          <c:max val="950"/>
          <c:min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Wavelength</a:t>
                </a:r>
                <a:r>
                  <a:rPr lang="en-US" altLang="ko-KR" baseline="0"/>
                  <a:t> (nm)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539271600"/>
        <c:crosses val="autoZero"/>
        <c:crossBetween val="midCat"/>
      </c:valAx>
      <c:valAx>
        <c:axId val="-153927160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Transmittance (%)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539276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11275340756107"/>
          <c:y val="5.3456046272961799E-2"/>
          <c:w val="0.84101638848918869"/>
          <c:h val="0.724733504198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Sheet1!$K$59</c:f>
              <c:strCache>
                <c:ptCount val="1"/>
                <c:pt idx="0">
                  <c:v>Correlation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-9.0649606299212596E-3"/>
                  <c:y val="6.6133347914843932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Sheet1!$L$58:$S$58</c:f>
              <c:numCache>
                <c:formatCode>General</c:formatCode>
                <c:ptCount val="8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</c:numCache>
            </c:numRef>
          </c:xVal>
          <c:yVal>
            <c:numRef>
              <c:f>Sheet1!$L$59:$S$59</c:f>
              <c:numCache>
                <c:formatCode>General</c:formatCode>
                <c:ptCount val="8"/>
                <c:pt idx="0">
                  <c:v>0.68</c:v>
                </c:pt>
                <c:pt idx="1">
                  <c:v>0.79</c:v>
                </c:pt>
                <c:pt idx="2">
                  <c:v>0.85</c:v>
                </c:pt>
                <c:pt idx="3">
                  <c:v>0.88</c:v>
                </c:pt>
                <c:pt idx="4">
                  <c:v>0.87</c:v>
                </c:pt>
                <c:pt idx="5">
                  <c:v>0.81</c:v>
                </c:pt>
                <c:pt idx="6">
                  <c:v>0.71</c:v>
                </c:pt>
                <c:pt idx="7">
                  <c:v>0.6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460-4068-9A8F-0974103AC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29062240"/>
        <c:axId val="-1629064960"/>
      </c:scatterChart>
      <c:valAx>
        <c:axId val="-1629062240"/>
        <c:scaling>
          <c:orientation val="minMax"/>
          <c:max val="4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altLang="ko-KR" sz="1100" b="1">
                    <a:latin typeface="Calibri" panose="020F0502020204030204" pitchFamily="34" charset="0"/>
                  </a:rPr>
                  <a:t>Disparity</a:t>
                </a:r>
              </a:p>
            </c:rich>
          </c:tx>
          <c:layout>
            <c:manualLayout>
              <c:xMode val="edge"/>
              <c:yMode val="edge"/>
              <c:x val="0.43908012934542684"/>
              <c:y val="0.839555542292120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29064960"/>
        <c:crosses val="autoZero"/>
        <c:crossBetween val="midCat"/>
      </c:valAx>
      <c:valAx>
        <c:axId val="-162906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altLang="ko-KR" sz="1100" b="1">
                    <a:latin typeface="Calibri" panose="020F0502020204030204" pitchFamily="34" charset="0"/>
                  </a:rPr>
                  <a:t>Correlation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97491980169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29062240"/>
        <c:crossesAt val="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0429660662020893E-2"/>
          <c:y val="2.5806375338489312E-2"/>
          <c:w val="0.97773145949531204"/>
          <c:h val="0.91976969703463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DA_DOLL_1_back!$B$3</c:f>
              <c:strCache>
                <c:ptCount val="1"/>
                <c:pt idx="0">
                  <c:v>Leakage compensation(LC)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DA_DOLL_1_back!$C$3:$D$3</c:f>
              <c:numCache>
                <c:formatCode>General</c:formatCode>
                <c:ptCount val="2"/>
                <c:pt idx="0">
                  <c:v>5.0000000000000001E-3</c:v>
                </c:pt>
                <c:pt idx="1">
                  <c:v>5.0000000000000001E-3</c:v>
                </c:pt>
              </c:numCache>
            </c:numRef>
          </c:val>
        </c:ser>
        <c:ser>
          <c:idx val="1"/>
          <c:order val="1"/>
          <c:tx>
            <c:strRef>
              <c:f>DA_DOLL_1_back!$B$4</c:f>
              <c:strCache>
                <c:ptCount val="1"/>
                <c:pt idx="0">
                  <c:v>Edge detection(ED)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DA_DOLL_1_back!$C$4:$D$4</c:f>
              <c:numCache>
                <c:formatCode>General</c:formatCode>
                <c:ptCount val="2"/>
                <c:pt idx="0">
                  <c:v>0.08</c:v>
                </c:pt>
                <c:pt idx="1">
                  <c:v>0</c:v>
                </c:pt>
              </c:numCache>
            </c:numRef>
          </c:val>
        </c:ser>
        <c:ser>
          <c:idx val="3"/>
          <c:order val="3"/>
          <c:tx>
            <c:strRef>
              <c:f>DA_DOLL_1_back!$B$6</c:f>
              <c:strCache>
                <c:ptCount val="1"/>
                <c:pt idx="0">
                  <c:v>Noise reduction(NR)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DA_DOLL_1_back!$C$6:$D$6</c:f>
              <c:numCache>
                <c:formatCode>General</c:formatCode>
                <c:ptCount val="2"/>
                <c:pt idx="0">
                  <c:v>0.81599999999999995</c:v>
                </c:pt>
                <c:pt idx="1">
                  <c:v>0.81599999999999995</c:v>
                </c:pt>
              </c:numCache>
            </c:numRef>
          </c:val>
        </c:ser>
        <c:ser>
          <c:idx val="4"/>
          <c:order val="4"/>
          <c:tx>
            <c:strRef>
              <c:f>DA_DOLL_1_back!$B$7</c:f>
              <c:strCache>
                <c:ptCount val="1"/>
                <c:pt idx="0">
                  <c:v>Gradient extraction(GE)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DA_DOLL_1_back!$C$7:$D$7</c:f>
              <c:numCache>
                <c:formatCode>General</c:formatCode>
                <c:ptCount val="2"/>
                <c:pt idx="0">
                  <c:v>1.6E-2</c:v>
                </c:pt>
                <c:pt idx="1">
                  <c:v>1.6E-2</c:v>
                </c:pt>
              </c:numCache>
            </c:numRef>
          </c:val>
        </c:ser>
        <c:ser>
          <c:idx val="5"/>
          <c:order val="5"/>
          <c:tx>
            <c:strRef>
              <c:f>DA_DOLL_1_back!$B$8</c:f>
              <c:strCache>
                <c:ptCount val="1"/>
                <c:pt idx="0">
                  <c:v>Integer disparity estimation(IDE)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DA_DOLL_1_back!$C$8:$D$8</c:f>
              <c:numCache>
                <c:formatCode>General</c:formatCode>
                <c:ptCount val="2"/>
                <c:pt idx="0">
                  <c:v>0.46800000000000003</c:v>
                </c:pt>
                <c:pt idx="1">
                  <c:v>0.46800000000000003</c:v>
                </c:pt>
              </c:numCache>
            </c:numRef>
          </c:val>
        </c:ser>
        <c:ser>
          <c:idx val="6"/>
          <c:order val="6"/>
          <c:tx>
            <c:strRef>
              <c:f>DA_DOLL_1_back!$B$9</c:f>
              <c:strCache>
                <c:ptCount val="1"/>
                <c:pt idx="0">
                  <c:v>Cost aggregation(CA)</c:v>
                </c:pt>
              </c:strCache>
            </c:strRef>
          </c:tx>
          <c:spPr>
            <a:solidFill>
              <a:schemeClr val="accent1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DA_DOLL_1_back!$C$9:$D$9</c:f>
              <c:numCache>
                <c:formatCode>General</c:formatCode>
                <c:ptCount val="2"/>
                <c:pt idx="0">
                  <c:v>0</c:v>
                </c:pt>
                <c:pt idx="1">
                  <c:v>0.8</c:v>
                </c:pt>
              </c:numCache>
            </c:numRef>
          </c:val>
        </c:ser>
        <c:ser>
          <c:idx val="7"/>
          <c:order val="7"/>
          <c:tx>
            <c:strRef>
              <c:f>DA_DOLL_1_back!$B$10</c:f>
              <c:strCache>
                <c:ptCount val="1"/>
                <c:pt idx="0">
                  <c:v>Fractional disparity estimation(FDE)</c:v>
                </c:pt>
              </c:strCache>
            </c:strRef>
          </c:tx>
          <c:spPr>
            <a:solidFill>
              <a:schemeClr val="accent2">
                <a:lumMod val="6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DA_DOLL_1_back!$C$2:$D$2</c:f>
              <c:strCache>
                <c:ptCount val="2"/>
                <c:pt idx="0">
                  <c:v>Sparse Depth Map</c:v>
                </c:pt>
                <c:pt idx="1">
                  <c:v>Full Depth Map</c:v>
                </c:pt>
              </c:strCache>
            </c:strRef>
          </c:cat>
          <c:val>
            <c:numRef>
              <c:f>DA_DOLL_1_back!$C$10:$D$10</c:f>
              <c:numCache>
                <c:formatCode>General</c:formatCode>
                <c:ptCount val="2"/>
                <c:pt idx="0">
                  <c:v>1.6E-2</c:v>
                </c:pt>
                <c:pt idx="1">
                  <c:v>0.21799999999999975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629059520"/>
        <c:axId val="-1636749088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DA_DOLL_1_back!$B$5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3">
                      <a:alpha val="85000"/>
                    </a:schemeClr>
                  </a:solidFill>
                  <a:ln w="9525" cap="flat" cmpd="sng" algn="ctr">
                    <a:solidFill>
                      <a:schemeClr val="lt1">
                        <a:alpha val="50000"/>
                      </a:schemeClr>
                    </a:solidFill>
                    <a:round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anchor="ctr" anchorCtr="1"/>
                    <a:lstStyle/>
                    <a:p>
                      <a:pPr>
                        <a:defRPr sz="9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ko-KR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DA_DOLL_1_back!$C$2:$D$2</c15:sqref>
                        </c15:formulaRef>
                      </c:ext>
                    </c:extLst>
                    <c:strCache>
                      <c:ptCount val="2"/>
                      <c:pt idx="0">
                        <c:v>Sparse Depth Map</c:v>
                      </c:pt>
                      <c:pt idx="1">
                        <c:v>Full Depth Map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DA_DOLL_1_back!$C$5:$D$5</c15:sqref>
                        </c15:formulaRef>
                      </c:ext>
                    </c:extLst>
                    <c:numCache>
                      <c:formatCode>General</c:formatCode>
                      <c:ptCount val="2"/>
                    </c:numCache>
                  </c:numRef>
                </c:val>
              </c15:ser>
            </c15:filteredBarSeries>
          </c:ext>
        </c:extLst>
      </c:barChart>
      <c:catAx>
        <c:axId val="-1629059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36749088"/>
        <c:crosses val="autoZero"/>
        <c:auto val="1"/>
        <c:lblAlgn val="ctr"/>
        <c:lblOffset val="100"/>
        <c:noMultiLvlLbl val="0"/>
      </c:catAx>
      <c:valAx>
        <c:axId val="-163674908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62905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1.1709272645139037E-2"/>
          <c:y val="1.4516224673222385E-2"/>
          <c:w val="0.3075936433639368"/>
          <c:h val="0.4329181099240753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4">
    <c:autoUpdate val="0"/>
  </c:externalData>
  <c:userShapes r:id="rId5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11275340756107"/>
          <c:y val="5.3456046272961799E-2"/>
          <c:w val="0.84101638848918869"/>
          <c:h val="0.724733504198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Sheet1!$K$59</c:f>
              <c:strCache>
                <c:ptCount val="1"/>
                <c:pt idx="0">
                  <c:v>Correlation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C00000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-9.0649606299212596E-3"/>
                  <c:y val="6.6133347914843932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  <a:cs typeface="+mn-cs"/>
                    </a:defRPr>
                  </a:pPr>
                  <a:endParaRPr lang="ko-KR"/>
                </a:p>
              </c:txPr>
            </c:trendlineLbl>
          </c:trendline>
          <c:xVal>
            <c:numRef>
              <c:f>Sheet1!$L$58:$S$58</c:f>
              <c:numCache>
                <c:formatCode>General</c:formatCode>
                <c:ptCount val="8"/>
                <c:pt idx="0">
                  <c:v>-3</c:v>
                </c:pt>
                <c:pt idx="1">
                  <c:v>-2</c:v>
                </c:pt>
                <c:pt idx="2">
                  <c:v>-1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</c:numCache>
            </c:numRef>
          </c:xVal>
          <c:yVal>
            <c:numRef>
              <c:f>Sheet1!$L$59:$S$59</c:f>
              <c:numCache>
                <c:formatCode>General</c:formatCode>
                <c:ptCount val="8"/>
                <c:pt idx="0">
                  <c:v>0.68</c:v>
                </c:pt>
                <c:pt idx="1">
                  <c:v>0.79</c:v>
                </c:pt>
                <c:pt idx="2">
                  <c:v>0.85</c:v>
                </c:pt>
                <c:pt idx="3">
                  <c:v>0.88</c:v>
                </c:pt>
                <c:pt idx="4">
                  <c:v>0.87</c:v>
                </c:pt>
                <c:pt idx="5">
                  <c:v>0.81</c:v>
                </c:pt>
                <c:pt idx="6">
                  <c:v>0.71</c:v>
                </c:pt>
                <c:pt idx="7">
                  <c:v>0.6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460-4068-9A8F-0974103AC4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36748544"/>
        <c:axId val="-1636748000"/>
      </c:scatterChart>
      <c:valAx>
        <c:axId val="-1636748544"/>
        <c:scaling>
          <c:orientation val="minMax"/>
          <c:max val="4"/>
          <c:min val="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altLang="ko-KR" sz="1100" b="1">
                    <a:latin typeface="Calibri" panose="020F0502020204030204" pitchFamily="34" charset="0"/>
                  </a:rPr>
                  <a:t>Disparity</a:t>
                </a:r>
              </a:p>
            </c:rich>
          </c:tx>
          <c:layout>
            <c:manualLayout>
              <c:xMode val="edge"/>
              <c:yMode val="edge"/>
              <c:x val="0.43908012934542684"/>
              <c:y val="0.839555542292120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36748000"/>
        <c:crosses val="autoZero"/>
        <c:crossBetween val="midCat"/>
      </c:valAx>
      <c:valAx>
        <c:axId val="-163674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r>
                  <a:rPr lang="en-US" altLang="ko-KR" sz="1100" b="1">
                    <a:latin typeface="Calibri" panose="020F0502020204030204" pitchFamily="34" charset="0"/>
                  </a:rPr>
                  <a:t>Correlation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09749198016914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636748544"/>
        <c:crossesAt val="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0.50139</cdr:x>
      <cdr:y>0.00236</cdr:y>
    </cdr:from>
    <cdr:to>
      <cdr:x>0.50139</cdr:x>
      <cdr:y>1</cdr:y>
    </cdr:to>
    <cdr:cxnSp macro="">
      <cdr:nvCxnSpPr>
        <cdr:cNvPr id="6" name="직선 연결선 5"/>
        <cdr:cNvCxnSpPr/>
      </cdr:nvCxnSpPr>
      <cdr:spPr bwMode="auto">
        <a:xfrm xmlns:a="http://schemas.openxmlformats.org/drawingml/2006/main">
          <a:off x="4112214" y="12776"/>
          <a:ext cx="0" cy="5400615"/>
        </a:xfrm>
        <a:prstGeom xmlns:a="http://schemas.openxmlformats.org/drawingml/2006/main" prst="line">
          <a:avLst/>
        </a:prstGeom>
        <a:solidFill xmlns:a="http://schemas.openxmlformats.org/drawingml/2006/main">
          <a:schemeClr val="accent1"/>
        </a:solidFill>
        <a:ln xmlns:a="http://schemas.openxmlformats.org/drawingml/2006/main" w="12700" cap="flat" cmpd="sng" algn="ctr">
          <a:solidFill>
            <a:schemeClr val="bg1">
              <a:lumMod val="50000"/>
            </a:schemeClr>
          </a:solidFill>
          <a:prstDash val="sysDot"/>
          <a:round/>
          <a:headEnd type="none" w="med" len="med"/>
          <a:tailEnd type="none" w="med" len="med"/>
        </a:ln>
        <a:effectLst xmlns:a="http://schemas.openxmlformats.org/drawingml/2006/main"/>
      </cdr:spPr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170717" cy="478985"/>
          </a:xfrm>
          <a:prstGeom prst="rect">
            <a:avLst/>
          </a:prstGeom>
        </p:spPr>
        <p:txBody>
          <a:bodyPr vert="horz" lIns="95074" tIns="47537" rIns="95074" bIns="47537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144482" y="3"/>
            <a:ext cx="3169010" cy="478985"/>
          </a:xfrm>
          <a:prstGeom prst="rect">
            <a:avLst/>
          </a:prstGeom>
        </p:spPr>
        <p:txBody>
          <a:bodyPr vert="horz" lIns="95074" tIns="47537" rIns="95074" bIns="47537" rtlCol="0"/>
          <a:lstStyle>
            <a:lvl1pPr algn="r">
              <a:defRPr sz="1200"/>
            </a:lvl1pPr>
          </a:lstStyle>
          <a:p>
            <a:pPr>
              <a:defRPr/>
            </a:pPr>
            <a:fld id="{EE786C2E-E069-4E4B-A8F3-5B4A4B10632E}" type="datetimeFigureOut">
              <a:rPr lang="ko-KR" altLang="en-US"/>
              <a:pPr>
                <a:defRPr/>
              </a:pPr>
              <a:t>2016-04-11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119147"/>
            <a:ext cx="3170717" cy="478985"/>
          </a:xfrm>
          <a:prstGeom prst="rect">
            <a:avLst/>
          </a:prstGeom>
        </p:spPr>
        <p:txBody>
          <a:bodyPr vert="horz" lIns="95074" tIns="47537" rIns="95074" bIns="4753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144482" y="9119147"/>
            <a:ext cx="3169010" cy="478985"/>
          </a:xfrm>
          <a:prstGeom prst="rect">
            <a:avLst/>
          </a:prstGeom>
        </p:spPr>
        <p:txBody>
          <a:bodyPr vert="horz" lIns="95074" tIns="47537" rIns="95074" bIns="47537" rtlCol="0" anchor="b"/>
          <a:lstStyle>
            <a:lvl1pPr algn="r">
              <a:defRPr sz="1200"/>
            </a:lvl1pPr>
          </a:lstStyle>
          <a:p>
            <a:pPr>
              <a:defRPr/>
            </a:pPr>
            <a:fld id="{6D3B2D0A-0AB3-49FF-B833-7A174C78D7B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40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3170717" cy="47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4" tIns="47537" rIns="95074" bIns="47537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482" y="3"/>
            <a:ext cx="3169010" cy="47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4" tIns="47537" rIns="95074" bIns="4753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7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80" y="4559574"/>
            <a:ext cx="5852843" cy="4321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4" tIns="47537" rIns="95074" bIns="475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19147"/>
            <a:ext cx="3170717" cy="47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4" tIns="47537" rIns="95074" bIns="47537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482" y="9119147"/>
            <a:ext cx="3169010" cy="478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4" tIns="47537" rIns="95074" bIns="4753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8A49D26-D9F6-43CC-BA9F-A431D987328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9165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544251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088502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632753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177004" algn="l" rtl="0" eaLnBrk="0" fontAlgn="base" latinLnBrk="1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721254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6589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133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384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7077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0FD0D-04ED-4540-AEB5-D1584A5B1B61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63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342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4789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518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5391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5641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929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3086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806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0896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5016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0FD0D-04ED-4540-AEB5-D1584A5B1B61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77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294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0FD0D-04ED-4540-AEB5-D1584A5B1B61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7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7571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3810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263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440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175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D0FD0D-04ED-4540-AEB5-D1584A5B1B61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238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A49D26-D9F6-43CC-BA9F-A431D9873281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504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  <a:prstGeom prst="rect">
            <a:avLst/>
          </a:prstGeom>
        </p:spPr>
        <p:txBody>
          <a:bodyPr lIns="108850" tIns="54425" rIns="108850" bIns="54425"/>
          <a:lstStyle>
            <a:lvl1pPr algn="l">
              <a:lnSpc>
                <a:spcPct val="100000"/>
              </a:lnSpc>
              <a:defRPr sz="4300" b="1" baseline="0">
                <a:solidFill>
                  <a:srgbClr val="4E7AB0"/>
                </a:solidFill>
                <a:latin typeface="Arial" panose="020B0604020202020204" pitchFamily="34" charset="0"/>
                <a:ea typeface="이순신 Regular" panose="02020603020101020101" pitchFamily="18" charset="-127"/>
              </a:defRPr>
            </a:lvl1pPr>
          </a:lstStyle>
          <a:p>
            <a:r>
              <a:rPr lang="ko-KR" altLang="en-US" dirty="0"/>
              <a:t>마스터 </a:t>
            </a:r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7205" name="Rectangle 3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995306" y="4285562"/>
            <a:ext cx="5052400" cy="1394482"/>
          </a:xfrm>
          <a:prstGeom prst="rect">
            <a:avLst/>
          </a:prstGeom>
          <a:effectLst>
            <a:outerShdw dist="17961" dir="2700000" algn="ctr" rotWithShape="0">
              <a:schemeClr val="bg1"/>
            </a:outerShdw>
          </a:effectLst>
        </p:spPr>
        <p:txBody>
          <a:bodyPr lIns="108850" tIns="54425" rIns="108850" bIns="54425" anchor="ctr"/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8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1475295" y="6535859"/>
            <a:ext cx="2987943" cy="27694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08850" tIns="54425" rIns="108850" bIns="5442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850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Picture 10" descr="Screen Shot 2015-04-14 at 5.09.20 PM.png"/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075" y="0"/>
            <a:ext cx="9251338" cy="685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0" y="6400124"/>
            <a:ext cx="1575175" cy="3372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" descr="D:\개인자료\개인PDF\CISS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31" y="6400392"/>
            <a:ext cx="1376130" cy="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83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15313" y="189434"/>
            <a:ext cx="11340533" cy="630070"/>
          </a:xfrm>
          <a:prstGeom prst="rect">
            <a:avLst/>
          </a:prstGeom>
        </p:spPr>
        <p:txBody>
          <a:bodyPr lIns="108850" tIns="54425" rIns="108850" bIns="54425" anchor="ctr"/>
          <a:lstStyle>
            <a:lvl1pPr>
              <a:defRPr sz="3200" b="1" baseline="0">
                <a:solidFill>
                  <a:srgbClr val="4E7AB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b="1" spc="0" baseline="0">
                <a:latin typeface="Calibri" panose="020F0502020204030204" pitchFamily="34" charset="0"/>
                <a:ea typeface="맑은 고딕" pitchFamily="50" charset="-127"/>
              </a:defRPr>
            </a:lvl1pPr>
            <a:lvl2pPr marL="912755" indent="-328818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  <a:defRPr sz="2200" b="1" spc="0" baseline="0">
                <a:latin typeface="Calibri" panose="020F0502020204030204" pitchFamily="34" charset="0"/>
                <a:ea typeface="맑은 고딕" pitchFamily="50" charset="-127"/>
              </a:defRPr>
            </a:lvl2pPr>
            <a:lvl3pPr>
              <a:spcBef>
                <a:spcPts val="0"/>
              </a:spcBef>
              <a:spcAft>
                <a:spcPts val="0"/>
              </a:spcAft>
              <a:buSzPct val="90000"/>
              <a:defRPr sz="2000" b="1" spc="0" baseline="0"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ü"/>
              <a:defRPr sz="2000" b="1" spc="0" baseline="0">
                <a:latin typeface="Calibri" panose="020F0502020204030204" pitchFamily="34" charset="0"/>
                <a:ea typeface="맑은 고딕" pitchFamily="50" charset="-127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 b="1" spc="0" baseline="0"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0" y="6400124"/>
            <a:ext cx="1575175" cy="3372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D:\개인자료\개인PDF\CISS 로고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31" y="6400392"/>
            <a:ext cx="1376130" cy="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515313" y="189434"/>
            <a:ext cx="11340533" cy="630070"/>
          </a:xfrm>
          <a:prstGeom prst="rect">
            <a:avLst/>
          </a:prstGeom>
        </p:spPr>
        <p:txBody>
          <a:bodyPr lIns="108850" tIns="54425" rIns="108850" bIns="54425" anchor="ctr"/>
          <a:lstStyle>
            <a:lvl1pPr>
              <a:defRPr sz="3200" b="1" baseline="0">
                <a:solidFill>
                  <a:srgbClr val="4E7AB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 dirty="0" smtClean="0"/>
              <a:t>제목 스타일 편집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2400" b="1" spc="0" baseline="0">
                <a:latin typeface="Calibri" panose="020F0502020204030204" pitchFamily="34" charset="0"/>
                <a:ea typeface="맑은 고딕" pitchFamily="50" charset="-127"/>
              </a:defRPr>
            </a:lvl1pPr>
            <a:lvl2pPr marL="912755" indent="-328818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  <a:defRPr sz="2200" b="1" spc="0" baseline="0">
                <a:latin typeface="Calibri" panose="020F0502020204030204" pitchFamily="34" charset="0"/>
                <a:ea typeface="맑은 고딕" pitchFamily="50" charset="-127"/>
              </a:defRPr>
            </a:lvl2pPr>
            <a:lvl3pPr>
              <a:spcBef>
                <a:spcPts val="0"/>
              </a:spcBef>
              <a:spcAft>
                <a:spcPts val="0"/>
              </a:spcAft>
              <a:buSzPct val="90000"/>
              <a:defRPr sz="2000" b="1" spc="0" baseline="0"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ü"/>
              <a:defRPr sz="2000" b="1" spc="0" baseline="0">
                <a:latin typeface="Calibri" panose="020F0502020204030204" pitchFamily="34" charset="0"/>
                <a:ea typeface="맑은 고딕" pitchFamily="50" charset="-127"/>
              </a:defRPr>
            </a:lvl4pPr>
            <a:lvl5pPr>
              <a:spcBef>
                <a:spcPts val="0"/>
              </a:spcBef>
              <a:spcAft>
                <a:spcPts val="0"/>
              </a:spcAft>
              <a:defRPr sz="1800" b="1" spc="0" baseline="0">
                <a:latin typeface="Calibri" panose="020F0502020204030204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Rectangle 3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5846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Rectangle 17"/>
          <p:cNvSpPr>
            <a:spLocks noGrp="1" noChangeArrowheads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  <a:prstGeom prst="rect">
            <a:avLst/>
          </a:prstGeom>
        </p:spPr>
        <p:txBody>
          <a:bodyPr lIns="108850" tIns="54425" rIns="108850" bIns="54425"/>
          <a:lstStyle>
            <a:lvl1pPr algn="l">
              <a:lnSpc>
                <a:spcPct val="100000"/>
              </a:lnSpc>
              <a:defRPr sz="4300" b="1" baseline="0">
                <a:solidFill>
                  <a:srgbClr val="4E7AB0"/>
                </a:solidFill>
                <a:latin typeface="Arial" panose="020B0604020202020204" pitchFamily="34" charset="0"/>
                <a:ea typeface="이순신 Regular" panose="02020603020101020101" pitchFamily="18" charset="-127"/>
              </a:defRPr>
            </a:lvl1pPr>
          </a:lstStyle>
          <a:p>
            <a:r>
              <a:rPr lang="ko-KR" altLang="en-US" dirty="0"/>
              <a:t>마스터 </a:t>
            </a:r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7205" name="Rectangle 3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995306" y="4285562"/>
            <a:ext cx="5052400" cy="1394482"/>
          </a:xfrm>
          <a:prstGeom prst="rect">
            <a:avLst/>
          </a:prstGeom>
          <a:effectLst>
            <a:outerShdw dist="17961" dir="2700000" algn="ctr" rotWithShape="0">
              <a:schemeClr val="bg1"/>
            </a:outerShdw>
          </a:effectLst>
        </p:spPr>
        <p:txBody>
          <a:bodyPr lIns="108850" tIns="54425" rIns="108850" bIns="54425" anchor="ctr"/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800" b="1"/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18" name="직사각형 17"/>
          <p:cNvSpPr/>
          <p:nvPr userDrawn="1"/>
        </p:nvSpPr>
        <p:spPr bwMode="auto">
          <a:xfrm>
            <a:off x="1475295" y="6535859"/>
            <a:ext cx="2987943" cy="27694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08850" tIns="54425" rIns="108850" bIns="5442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850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3" name="Picture 10" descr="Screen Shot 2015-04-14 at 5.09.20 PM.png"/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075" y="0"/>
            <a:ext cx="9251338" cy="68595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0" y="6400124"/>
            <a:ext cx="1575175" cy="3372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" descr="D:\개인자료\개인PDF\CISS 로고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31" y="6400392"/>
            <a:ext cx="1376130" cy="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69681" y="2709714"/>
            <a:ext cx="9955129" cy="1500534"/>
          </a:xfrm>
          <a:prstGeom prst="rect">
            <a:avLst/>
          </a:prstGeom>
        </p:spPr>
        <p:txBody>
          <a:bodyPr lIns="108850" tIns="54425" rIns="108850" bIns="54425" anchor="ctr"/>
          <a:lstStyle>
            <a:lvl1pPr marL="0" indent="0">
              <a:buNone/>
              <a:defRPr sz="3600" baseline="0">
                <a:solidFill>
                  <a:srgbClr val="4E7AB0"/>
                </a:solidFill>
                <a:latin typeface="Arial" panose="020B0604020202020204" pitchFamily="34" charset="0"/>
              </a:defRPr>
            </a:lvl1pPr>
            <a:lvl2pPr marL="544251" indent="0">
              <a:buNone/>
              <a:defRPr sz="2100"/>
            </a:lvl2pPr>
            <a:lvl3pPr marL="1088502" indent="0">
              <a:buNone/>
              <a:defRPr sz="1900"/>
            </a:lvl3pPr>
            <a:lvl4pPr marL="1632753" indent="0">
              <a:buNone/>
              <a:defRPr sz="1700"/>
            </a:lvl4pPr>
            <a:lvl5pPr marL="2177004" indent="0">
              <a:buNone/>
              <a:defRPr sz="1700"/>
            </a:lvl5pPr>
            <a:lvl6pPr marL="2721254" indent="0">
              <a:buNone/>
              <a:defRPr sz="1700"/>
            </a:lvl6pPr>
            <a:lvl7pPr marL="3265505" indent="0">
              <a:buNone/>
              <a:defRPr sz="1700"/>
            </a:lvl7pPr>
            <a:lvl8pPr marL="3809756" indent="0">
              <a:buNone/>
              <a:defRPr sz="1700"/>
            </a:lvl8pPr>
            <a:lvl9pPr marL="4354007" indent="0">
              <a:buNone/>
              <a:defRPr sz="17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3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38C279-2836-4938-BCD2-DD9F8CF362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7" name="Picture 10" descr="Screen Shot 2015-04-14 at 5.09.20 PM.png"/>
          <p:cNvPicPr>
            <a:picLocks noChangeAspect="1"/>
          </p:cNvPicPr>
          <p:nvPr userDrawn="1"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075" y="0"/>
            <a:ext cx="9251338" cy="6859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3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05891" y="6509574"/>
            <a:ext cx="1149201" cy="341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8850" tIns="54425" rIns="108850" bIns="54425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>
              <a:defRPr/>
            </a:pPr>
            <a:fld id="{CD4B5AE6-D967-496B-A511-FA11C92C4139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" name="직사각형 1"/>
          <p:cNvSpPr/>
          <p:nvPr userDrawn="1"/>
        </p:nvSpPr>
        <p:spPr bwMode="auto">
          <a:xfrm>
            <a:off x="1475295" y="6535859"/>
            <a:ext cx="2987943" cy="27694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108850" tIns="54425" rIns="108850" bIns="54425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088502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69" r:id="rId2"/>
    <p:sldLayoutId id="2147483781" r:id="rId3"/>
    <p:sldLayoutId id="2147483779" r:id="rId4"/>
    <p:sldLayoutId id="214748377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39368" rtl="0" eaLnBrk="0" fontAlgn="base" latinLnBrk="1" hangingPunct="0">
        <a:spcBef>
          <a:spcPct val="0"/>
        </a:spcBef>
        <a:spcAft>
          <a:spcPct val="0"/>
        </a:spcAft>
        <a:defRPr kumimoji="1" sz="3800" b="0" spc="-179" baseline="0">
          <a:solidFill>
            <a:schemeClr val="bg1"/>
          </a:solidFill>
          <a:effectLst/>
          <a:latin typeface="Century Schoolbook" panose="02040604050505020304" pitchFamily="18" charset="0"/>
          <a:ea typeface="나눔바른고딕" panose="020B0603020101020101" pitchFamily="50" charset="-127"/>
          <a:cs typeface="+mj-cs"/>
        </a:defRPr>
      </a:lvl1pPr>
      <a:lvl2pPr algn="l" defTabSz="1039368" rtl="0" eaLnBrk="0" fontAlgn="base" latinLnBrk="1" hangingPunct="0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2pPr>
      <a:lvl3pPr algn="l" defTabSz="1039368" rtl="0" eaLnBrk="0" fontAlgn="base" latinLnBrk="1" hangingPunct="0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3pPr>
      <a:lvl4pPr algn="l" defTabSz="1039368" rtl="0" eaLnBrk="0" fontAlgn="base" latinLnBrk="1" hangingPunct="0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4pPr>
      <a:lvl5pPr algn="l" defTabSz="1039368" rtl="0" eaLnBrk="0" fontAlgn="base" latinLnBrk="1" hangingPunct="0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5pPr>
      <a:lvl6pPr marL="544251" algn="l" defTabSz="1039368" rtl="0" fontAlgn="base" latinLnBrk="1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6pPr>
      <a:lvl7pPr marL="1088502" algn="l" defTabSz="1039368" rtl="0" fontAlgn="base" latinLnBrk="1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7pPr>
      <a:lvl8pPr marL="1632753" algn="l" defTabSz="1039368" rtl="0" fontAlgn="base" latinLnBrk="1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8pPr>
      <a:lvl9pPr marL="2177004" algn="l" defTabSz="1039368" rtl="0" fontAlgn="base" latinLnBrk="1">
        <a:spcBef>
          <a:spcPct val="0"/>
        </a:spcBef>
        <a:spcAft>
          <a:spcPct val="0"/>
        </a:spcAft>
        <a:defRPr kumimoji="1" sz="3300">
          <a:solidFill>
            <a:schemeClr val="bg1"/>
          </a:solidFill>
          <a:latin typeface="Tahoma" pitchFamily="34" charset="0"/>
          <a:ea typeface="휴먼모음T" pitchFamily="18" charset="-127"/>
        </a:defRPr>
      </a:lvl9pPr>
    </p:titleStyle>
    <p:bodyStyle>
      <a:lvl1pPr marL="340157" indent="-340157" algn="l" defTabSz="1039368" rtl="0" eaLnBrk="0" fontAlgn="base" latinLnBrk="1" hangingPunct="0">
        <a:spcBef>
          <a:spcPct val="15000"/>
        </a:spcBef>
        <a:spcAft>
          <a:spcPct val="5000"/>
        </a:spcAft>
        <a:buClr>
          <a:srgbClr val="4E7AB0"/>
        </a:buClr>
        <a:buSzPct val="105000"/>
        <a:buFont typeface="Wingdings" pitchFamily="2" charset="2"/>
        <a:buChar char="l"/>
        <a:defRPr kumimoji="1" sz="3100" b="1" spc="-179" baseline="0">
          <a:solidFill>
            <a:schemeClr val="tx1"/>
          </a:solidFill>
          <a:latin typeface="Century Schoolbook" panose="02040604050505020304" pitchFamily="18" charset="0"/>
          <a:ea typeface="나눔바른고딕" panose="020B0603020101020101" pitchFamily="50" charset="-127"/>
          <a:cs typeface="+mn-cs"/>
        </a:defRPr>
      </a:lvl1pPr>
      <a:lvl2pPr marL="912755" indent="-328818" algn="l" defTabSz="1039368" rtl="0" eaLnBrk="0" fontAlgn="base" latinLnBrk="1" hangingPunct="0">
        <a:spcBef>
          <a:spcPct val="10000"/>
        </a:spcBef>
        <a:spcAft>
          <a:spcPct val="10000"/>
        </a:spcAft>
        <a:buClr>
          <a:srgbClr val="769A82"/>
        </a:buClr>
        <a:buSzPct val="80000"/>
        <a:buFont typeface="Wingdings" pitchFamily="2" charset="2"/>
        <a:buChar char="n"/>
        <a:defRPr kumimoji="1" sz="2900" b="1" spc="-179" baseline="0">
          <a:solidFill>
            <a:schemeClr val="tx1"/>
          </a:solidFill>
          <a:latin typeface="Century Schoolbook" panose="02040604050505020304" pitchFamily="18" charset="0"/>
          <a:ea typeface="나눔바른고딕" panose="020B0603020101020101" pitchFamily="50" charset="-127"/>
        </a:defRPr>
      </a:lvl2pPr>
      <a:lvl3pPr marL="1332281" indent="-253228" algn="l" defTabSz="1039368" rtl="0" eaLnBrk="0" fontAlgn="base" latinLnBrk="1" hangingPunct="0">
        <a:spcBef>
          <a:spcPct val="10000"/>
        </a:spcBef>
        <a:spcAft>
          <a:spcPct val="10000"/>
        </a:spcAft>
        <a:buClr>
          <a:srgbClr val="B680A7"/>
        </a:buClr>
        <a:buSzPct val="110000"/>
        <a:buFontTx/>
        <a:buBlip>
          <a:blip r:embed="rId7"/>
        </a:buBlip>
        <a:defRPr kumimoji="1" sz="2900" b="1" spc="-179" baseline="0">
          <a:solidFill>
            <a:schemeClr val="tx1"/>
          </a:solidFill>
          <a:latin typeface="Century Schoolbook" panose="02040604050505020304" pitchFamily="18" charset="0"/>
          <a:ea typeface="나눔바른고딕" panose="020B0603020101020101" pitchFamily="50" charset="-127"/>
        </a:defRPr>
      </a:lvl3pPr>
      <a:lvl4pPr marL="1876532" indent="-234330" algn="l" defTabSz="1039368" rtl="0" eaLnBrk="0" fontAlgn="base" latinLnBrk="1" hangingPunct="0">
        <a:spcBef>
          <a:spcPct val="10000"/>
        </a:spcBef>
        <a:spcAft>
          <a:spcPct val="10000"/>
        </a:spcAft>
        <a:buClr>
          <a:srgbClr val="7D9CA7"/>
        </a:buClr>
        <a:buSzPct val="130000"/>
        <a:buChar char="•"/>
        <a:defRPr kumimoji="1" sz="2400" b="1" spc="-179" baseline="0">
          <a:solidFill>
            <a:schemeClr val="tx1"/>
          </a:solidFill>
          <a:latin typeface="Century Schoolbook" panose="02040604050505020304" pitchFamily="18" charset="0"/>
          <a:ea typeface="나눔바른고딕" panose="020B0603020101020101" pitchFamily="50" charset="-127"/>
        </a:defRPr>
      </a:lvl4pPr>
      <a:lvl5pPr marL="2399995" indent="-213543" algn="l" defTabSz="1039368" rtl="0" eaLnBrk="0" fontAlgn="base" latinLnBrk="1" hangingPunct="0">
        <a:spcBef>
          <a:spcPct val="10000"/>
        </a:spcBef>
        <a:spcAft>
          <a:spcPct val="10000"/>
        </a:spcAft>
        <a:buClr>
          <a:srgbClr val="958BD1"/>
        </a:buClr>
        <a:buSzPct val="80000"/>
        <a:buFont typeface="Wingdings" pitchFamily="2" charset="2"/>
        <a:buChar char="§"/>
        <a:defRPr kumimoji="1" sz="2300" b="1" spc="-179" baseline="0">
          <a:solidFill>
            <a:schemeClr val="tx1"/>
          </a:solidFill>
          <a:latin typeface="Century Schoolbook" panose="02040604050505020304" pitchFamily="18" charset="0"/>
          <a:ea typeface="나눔바른고딕" panose="020B0603020101020101" pitchFamily="50" charset="-127"/>
        </a:defRPr>
      </a:lvl5pPr>
      <a:lvl6pPr marL="2944246" indent="-213543" algn="l" defTabSz="1039368" rtl="0" fontAlgn="base" latinLnBrk="1">
        <a:spcBef>
          <a:spcPct val="10000"/>
        </a:spcBef>
        <a:spcAft>
          <a:spcPct val="10000"/>
        </a:spcAft>
        <a:buClr>
          <a:srgbClr val="958BD1"/>
        </a:buClr>
        <a:buSzPct val="80000"/>
        <a:buFont typeface="Wingdings" pitchFamily="2" charset="2"/>
        <a:buChar char="§"/>
        <a:defRPr kumimoji="1" sz="2300">
          <a:solidFill>
            <a:schemeClr val="tx1"/>
          </a:solidFill>
          <a:latin typeface="+mn-lt"/>
          <a:ea typeface="+mn-ea"/>
        </a:defRPr>
      </a:lvl6pPr>
      <a:lvl7pPr marL="3488497" indent="-213543" algn="l" defTabSz="1039368" rtl="0" fontAlgn="base" latinLnBrk="1">
        <a:spcBef>
          <a:spcPct val="10000"/>
        </a:spcBef>
        <a:spcAft>
          <a:spcPct val="10000"/>
        </a:spcAft>
        <a:buClr>
          <a:srgbClr val="958BD1"/>
        </a:buClr>
        <a:buSzPct val="80000"/>
        <a:buFont typeface="Wingdings" pitchFamily="2" charset="2"/>
        <a:buChar char="§"/>
        <a:defRPr kumimoji="1" sz="2300">
          <a:solidFill>
            <a:schemeClr val="tx1"/>
          </a:solidFill>
          <a:latin typeface="+mn-lt"/>
          <a:ea typeface="+mn-ea"/>
        </a:defRPr>
      </a:lvl7pPr>
      <a:lvl8pPr marL="4032748" indent="-213543" algn="l" defTabSz="1039368" rtl="0" fontAlgn="base" latinLnBrk="1">
        <a:spcBef>
          <a:spcPct val="10000"/>
        </a:spcBef>
        <a:spcAft>
          <a:spcPct val="10000"/>
        </a:spcAft>
        <a:buClr>
          <a:srgbClr val="958BD1"/>
        </a:buClr>
        <a:buSzPct val="80000"/>
        <a:buFont typeface="Wingdings" pitchFamily="2" charset="2"/>
        <a:buChar char="§"/>
        <a:defRPr kumimoji="1" sz="2300">
          <a:solidFill>
            <a:schemeClr val="tx1"/>
          </a:solidFill>
          <a:latin typeface="+mn-lt"/>
          <a:ea typeface="+mn-ea"/>
        </a:defRPr>
      </a:lvl8pPr>
      <a:lvl9pPr marL="4576999" indent="-213543" algn="l" defTabSz="1039368" rtl="0" fontAlgn="base" latinLnBrk="1">
        <a:spcBef>
          <a:spcPct val="10000"/>
        </a:spcBef>
        <a:spcAft>
          <a:spcPct val="10000"/>
        </a:spcAft>
        <a:buClr>
          <a:srgbClr val="958BD1"/>
        </a:buClr>
        <a:buSzPct val="80000"/>
        <a:buFont typeface="Wingdings" pitchFamily="2" charset="2"/>
        <a:buChar char="§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0.jpeg"/><Relationship Id="rId10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4.t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"/><Relationship Id="rId5" Type="http://schemas.openxmlformats.org/officeDocument/2006/relationships/image" Target="../media/image42.tiff"/><Relationship Id="rId4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tif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63.png"/><Relationship Id="rId4" Type="http://schemas.openxmlformats.org/officeDocument/2006/relationships/image" Target="../media/image63.png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40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10" Type="http://schemas.openxmlformats.org/officeDocument/2006/relationships/image" Target="../media/image64.png"/><Relationship Id="rId4" Type="http://schemas.openxmlformats.org/officeDocument/2006/relationships/image" Target="../media/image150.png"/><Relationship Id="rId9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1.emf"/><Relationship Id="rId4" Type="http://schemas.openxmlformats.org/officeDocument/2006/relationships/image" Target="../media/image8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>
          <a:xfrm>
            <a:off x="6590261" y="3834934"/>
            <a:ext cx="4964841" cy="2429669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Date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: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March, 2016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By: Dual Aperture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International</a:t>
            </a:r>
          </a:p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Center for Integrated Smart Sensors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Arial" pitchFamily="34" charset="0"/>
            </a:endParaRPr>
          </a:p>
          <a:p>
            <a:endParaRPr lang="en-US" altLang="ko-KR" sz="2400" spc="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smtClean="0"/>
              <a:t>Description of OA Technology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8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Spectral </a:t>
            </a:r>
            <a:r>
              <a:rPr lang="en-US" altLang="ko-KR" dirty="0"/>
              <a:t>characteristic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graphicFrame>
        <p:nvGraphicFramePr>
          <p:cNvPr id="59" name="차트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913088"/>
              </p:ext>
            </p:extLst>
          </p:nvPr>
        </p:nvGraphicFramePr>
        <p:xfrm>
          <a:off x="5739575" y="1445171"/>
          <a:ext cx="6185045" cy="3520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0" name="그룹 59"/>
          <p:cNvGrpSpPr/>
          <p:nvPr/>
        </p:nvGrpSpPr>
        <p:grpSpPr>
          <a:xfrm>
            <a:off x="612595" y="2050819"/>
            <a:ext cx="4992480" cy="2109745"/>
            <a:chOff x="268481" y="1961553"/>
            <a:chExt cx="4992480" cy="2109745"/>
          </a:xfrm>
        </p:grpSpPr>
        <p:sp>
          <p:nvSpPr>
            <p:cNvPr id="23" name="직사각형 22"/>
            <p:cNvSpPr/>
            <p:nvPr/>
          </p:nvSpPr>
          <p:spPr bwMode="auto">
            <a:xfrm>
              <a:off x="275139" y="2844728"/>
              <a:ext cx="457763" cy="211731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1185792" y="2844729"/>
              <a:ext cx="1468548" cy="211731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0170" y="1961553"/>
              <a:ext cx="1344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R   </a:t>
              </a:r>
              <a:r>
                <a:rPr lang="en-US" altLang="ko-KR" sz="1800" dirty="0" smtClean="0">
                  <a:solidFill>
                    <a:srgbClr val="00FF00"/>
                  </a:solidFill>
                  <a:latin typeface="Calibri" panose="020F0502020204030204" pitchFamily="34" charset="0"/>
                </a:rPr>
                <a:t>G   </a:t>
              </a:r>
              <a:r>
                <a:rPr lang="en-US" altLang="ko-KR" sz="1800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B   </a:t>
              </a:r>
              <a:r>
                <a:rPr lang="en-US" altLang="ko-KR" sz="1800" dirty="0" smtClean="0">
                  <a:latin typeface="Calibri" panose="020F0502020204030204" pitchFamily="34" charset="0"/>
                </a:rPr>
                <a:t>IR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04020" y="3701966"/>
              <a:ext cx="87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R </a:t>
              </a:r>
              <a:r>
                <a:rPr lang="en-US" altLang="ko-KR" sz="1800" dirty="0" smtClean="0">
                  <a:solidFill>
                    <a:srgbClr val="00FF00"/>
                  </a:solidFill>
                  <a:latin typeface="Calibri" panose="020F0502020204030204" pitchFamily="34" charset="0"/>
                </a:rPr>
                <a:t>G </a:t>
              </a:r>
              <a:r>
                <a:rPr lang="en-US" altLang="ko-KR" sz="1800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B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70857" y="3701966"/>
              <a:ext cx="450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latin typeface="Calibri" panose="020F0502020204030204" pitchFamily="34" charset="0"/>
                </a:rPr>
                <a:t>IR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2196577" y="3072909"/>
              <a:ext cx="457763" cy="211731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268481" y="3067889"/>
              <a:ext cx="1468548" cy="211731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610772" y="2757049"/>
              <a:ext cx="2650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Calibri" panose="020F0502020204030204" pitchFamily="34" charset="0"/>
                </a:rPr>
                <a:t>RGB cut-off filter (IR pass)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607200" y="2997804"/>
              <a:ext cx="258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Calibri" panose="020F0502020204030204" pitchFamily="34" charset="0"/>
                </a:rPr>
                <a:t>IR cut-off filter (RGB pass)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cxnSp>
          <p:nvCxnSpPr>
            <p:cNvPr id="49" name="직선 화살표 연결선 48"/>
            <p:cNvCxnSpPr>
              <a:stCxn id="38" idx="2"/>
            </p:cNvCxnSpPr>
            <p:nvPr/>
          </p:nvCxnSpPr>
          <p:spPr bwMode="auto">
            <a:xfrm>
              <a:off x="1442249" y="2330885"/>
              <a:ext cx="0" cy="4350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직선 화살표 연결선 50"/>
            <p:cNvCxnSpPr/>
            <p:nvPr/>
          </p:nvCxnSpPr>
          <p:spPr bwMode="auto">
            <a:xfrm flipH="1">
              <a:off x="971950" y="2330885"/>
              <a:ext cx="1" cy="4350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직선 화살표 연결선 51"/>
            <p:cNvCxnSpPr/>
            <p:nvPr/>
          </p:nvCxnSpPr>
          <p:spPr bwMode="auto">
            <a:xfrm flipH="1">
              <a:off x="1912545" y="2330885"/>
              <a:ext cx="1" cy="4350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직선 화살표 연결선 55"/>
            <p:cNvCxnSpPr/>
            <p:nvPr/>
          </p:nvCxnSpPr>
          <p:spPr bwMode="auto">
            <a:xfrm>
              <a:off x="962831" y="3067889"/>
              <a:ext cx="1" cy="68307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직선 화살표 연결선 56"/>
            <p:cNvCxnSpPr/>
            <p:nvPr/>
          </p:nvCxnSpPr>
          <p:spPr bwMode="auto">
            <a:xfrm>
              <a:off x="1979970" y="3067889"/>
              <a:ext cx="1" cy="67507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8" name="직사각형 67"/>
          <p:cNvSpPr/>
          <p:nvPr/>
        </p:nvSpPr>
        <p:spPr>
          <a:xfrm>
            <a:off x="10525364" y="1314559"/>
            <a:ext cx="1455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(2</a:t>
            </a:r>
            <a:r>
              <a:rPr lang="en-US" altLang="ko-KR" sz="1100" baseline="300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nd</a:t>
            </a:r>
            <a:r>
              <a:rPr lang="en-US" altLang="ko-KR" sz="11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round aperture)</a:t>
            </a:r>
            <a:endParaRPr lang="ko-KR" altLang="en-US" sz="11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606" y="5805433"/>
            <a:ext cx="106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0.3. (a) Vertical cross section of the aperture and (b) the corresponding spectral response curve.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24084" y="4902491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(a)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859907" y="4896143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(b)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004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Depth extraction algorithm </a:t>
            </a:r>
            <a:r>
              <a:rPr lang="en-US" altLang="ko-KR" dirty="0" smtClean="0"/>
              <a:t>for </a:t>
            </a:r>
            <a:r>
              <a:rPr lang="en-US" altLang="ko-KR" dirty="0"/>
              <a:t>OA </a:t>
            </a:r>
            <a:r>
              <a:rPr lang="en-US" altLang="ko-KR" dirty="0" smtClean="0"/>
              <a:t>camera	</a:t>
            </a:r>
            <a:endParaRPr lang="en-US" altLang="ko-KR" dirty="0"/>
          </a:p>
          <a:p>
            <a:pPr lvl="1"/>
            <a:r>
              <a:rPr lang="en-US" altLang="ko-KR" dirty="0" smtClean="0"/>
              <a:t>Object distance is estimated by measuring the disparity between RGB patch and IR patch.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67453" y="2288974"/>
                <a:ext cx="1156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rgbClr val="595959"/>
                    </a:solidFill>
                    <a:latin typeface="Calibri" panose="020F0502020204030204" pitchFamily="34" charset="0"/>
                  </a:rPr>
                  <a:t>RGB patch</a:t>
                </a:r>
                <a:endParaRPr lang="en-US" altLang="ko-KR" sz="1600" b="1" i="1" dirty="0" smtClean="0">
                  <a:solidFill>
                    <a:srgbClr val="595959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6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600" b="1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b="1" dirty="0">
                  <a:solidFill>
                    <a:srgbClr val="595959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453" y="2288974"/>
                <a:ext cx="1156488" cy="584775"/>
              </a:xfrm>
              <a:prstGeom prst="rect">
                <a:avLst/>
              </a:prstGeom>
              <a:blipFill>
                <a:blip r:embed="rId2"/>
                <a:stretch>
                  <a:fillRect t="-3125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93727" y="1667921"/>
                <a:ext cx="9451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IR patch</a:t>
                </a:r>
                <a:endParaRPr lang="en-US" altLang="ko-KR" sz="1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1" dirty="0" smtClean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727" y="1667921"/>
                <a:ext cx="945108" cy="553998"/>
              </a:xfrm>
              <a:prstGeom prst="rect">
                <a:avLst/>
              </a:prstGeom>
              <a:blipFill>
                <a:blip r:embed="rId3"/>
                <a:stretch>
                  <a:fillRect t="-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/>
          <p:cNvSpPr/>
          <p:nvPr/>
        </p:nvSpPr>
        <p:spPr bwMode="auto">
          <a:xfrm>
            <a:off x="6425425" y="2789667"/>
            <a:ext cx="945105" cy="49346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Similarity measure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494002" y="2787879"/>
            <a:ext cx="945105" cy="49346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Similarity measure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9396998" y="2787879"/>
            <a:ext cx="945105" cy="49346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Similarity measure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0465575" y="2786091"/>
            <a:ext cx="945105" cy="49346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Similarity measure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707407" y="2862768"/>
            <a:ext cx="41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atin typeface="Calibri" panose="020F0502020204030204" pitchFamily="34" charset="0"/>
              </a:rPr>
              <a:t>…</a:t>
            </a:r>
            <a:endParaRPr lang="ko-KR" altLang="en-US" sz="1600" b="1" dirty="0">
              <a:latin typeface="Calibri" panose="020F0502020204030204" pitchFamily="34" charset="0"/>
            </a:endParaRPr>
          </a:p>
        </p:txBody>
      </p:sp>
      <p:cxnSp>
        <p:nvCxnSpPr>
          <p:cNvPr id="51" name="직선 연결선 50"/>
          <p:cNvCxnSpPr>
            <a:stCxn id="28" idx="2"/>
          </p:cNvCxnSpPr>
          <p:nvPr/>
        </p:nvCxnSpPr>
        <p:spPr bwMode="auto">
          <a:xfrm flipH="1">
            <a:off x="6897977" y="3283134"/>
            <a:ext cx="1" cy="142890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4" name="직선 연결선 53"/>
          <p:cNvCxnSpPr/>
          <p:nvPr/>
        </p:nvCxnSpPr>
        <p:spPr bwMode="auto">
          <a:xfrm flipH="1">
            <a:off x="7966556" y="3283134"/>
            <a:ext cx="1" cy="926027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5" name="직선 연결선 54"/>
          <p:cNvCxnSpPr/>
          <p:nvPr/>
        </p:nvCxnSpPr>
        <p:spPr bwMode="auto">
          <a:xfrm flipH="1">
            <a:off x="9869553" y="3301280"/>
            <a:ext cx="1" cy="2858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6" name="직선 연결선 65"/>
          <p:cNvCxnSpPr/>
          <p:nvPr/>
        </p:nvCxnSpPr>
        <p:spPr bwMode="auto">
          <a:xfrm>
            <a:off x="6644171" y="4856321"/>
            <a:ext cx="487849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9" name="직선 연결선 68"/>
          <p:cNvCxnSpPr/>
          <p:nvPr/>
        </p:nvCxnSpPr>
        <p:spPr bwMode="auto">
          <a:xfrm flipH="1" flipV="1">
            <a:off x="6628379" y="3664682"/>
            <a:ext cx="15792" cy="119163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5643316" y="3414952"/>
            <a:ext cx="103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libri" panose="020F0502020204030204" pitchFamily="34" charset="0"/>
              </a:rPr>
              <a:t>Similarity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score</a:t>
            </a:r>
            <a:endParaRPr lang="ko-KR" altLang="en-US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258642" y="4856321"/>
            <a:ext cx="51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Calibri" panose="020F0502020204030204" pitchFamily="34" charset="0"/>
              </a:rPr>
              <a:t>n</a:t>
            </a:r>
            <a:endParaRPr lang="ko-KR" altLang="en-US" sz="14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cxnSp>
        <p:nvCxnSpPr>
          <p:cNvPr id="78" name="직선 화살표 연결선 77"/>
          <p:cNvCxnSpPr/>
          <p:nvPr/>
        </p:nvCxnSpPr>
        <p:spPr bwMode="auto">
          <a:xfrm flipH="1">
            <a:off x="9868241" y="3623832"/>
            <a:ext cx="1" cy="1230701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91" name="타원 90"/>
          <p:cNvSpPr/>
          <p:nvPr/>
        </p:nvSpPr>
        <p:spPr bwMode="auto">
          <a:xfrm>
            <a:off x="9757971" y="4745158"/>
            <a:ext cx="220539" cy="220539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1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443064" y="4922971"/>
            <a:ext cx="850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Disparity</a:t>
            </a:r>
          </a:p>
          <a:p>
            <a:pPr algn="ctr"/>
            <a:r>
              <a:rPr lang="en-US" altLang="ko-KR" sz="1400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(Depth)</a:t>
            </a:r>
            <a:endParaRPr lang="ko-KR" altLang="en-US" sz="1400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cxnSp>
        <p:nvCxnSpPr>
          <p:cNvPr id="94" name="꺾인 연결선 93"/>
          <p:cNvCxnSpPr>
            <a:stCxn id="24" idx="3"/>
            <a:endCxn id="28" idx="0"/>
          </p:cNvCxnSpPr>
          <p:nvPr/>
        </p:nvCxnSpPr>
        <p:spPr bwMode="auto">
          <a:xfrm>
            <a:off x="6223941" y="2581362"/>
            <a:ext cx="674037" cy="20830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95959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96" name="꺾인 연결선 95"/>
          <p:cNvCxnSpPr>
            <a:stCxn id="24" idx="3"/>
            <a:endCxn id="29" idx="0"/>
          </p:cNvCxnSpPr>
          <p:nvPr/>
        </p:nvCxnSpPr>
        <p:spPr bwMode="auto">
          <a:xfrm>
            <a:off x="6223941" y="2581362"/>
            <a:ext cx="1742614" cy="20651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95959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99" name="꺾인 연결선 98"/>
          <p:cNvCxnSpPr>
            <a:stCxn id="24" idx="3"/>
            <a:endCxn id="47" idx="0"/>
          </p:cNvCxnSpPr>
          <p:nvPr/>
        </p:nvCxnSpPr>
        <p:spPr bwMode="auto">
          <a:xfrm>
            <a:off x="6223941" y="2581362"/>
            <a:ext cx="3645610" cy="206517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95959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02" name="꺾인 연결선 101"/>
          <p:cNvCxnSpPr>
            <a:stCxn id="24" idx="3"/>
            <a:endCxn id="48" idx="0"/>
          </p:cNvCxnSpPr>
          <p:nvPr/>
        </p:nvCxnSpPr>
        <p:spPr bwMode="auto">
          <a:xfrm>
            <a:off x="6223941" y="2581362"/>
            <a:ext cx="4714187" cy="204729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595959"/>
            </a:solidFill>
            <a:prstDash val="sysDot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059845" y="1691344"/>
                <a:ext cx="13859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IR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patch</a:t>
                </a:r>
                <a:endParaRPr lang="en-US" altLang="ko-KR" sz="1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845" y="1691344"/>
                <a:ext cx="1385980" cy="553998"/>
              </a:xfrm>
              <a:prstGeom prst="rect">
                <a:avLst/>
              </a:prstGeom>
              <a:blipFill>
                <a:blip r:embed="rId4"/>
                <a:stretch>
                  <a:fillRect t="-3297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직사각형 136"/>
          <p:cNvSpPr/>
          <p:nvPr/>
        </p:nvSpPr>
        <p:spPr bwMode="auto">
          <a:xfrm>
            <a:off x="6509156" y="2786091"/>
            <a:ext cx="315035" cy="31503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7575063" y="2786091"/>
            <a:ext cx="315035" cy="31503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9" name="직사각형 138"/>
          <p:cNvSpPr/>
          <p:nvPr/>
        </p:nvSpPr>
        <p:spPr bwMode="auto">
          <a:xfrm>
            <a:off x="9488027" y="2781327"/>
            <a:ext cx="315035" cy="31503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10548868" y="2781327"/>
            <a:ext cx="315035" cy="31503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1" name="직사각형 160"/>
          <p:cNvSpPr/>
          <p:nvPr/>
        </p:nvSpPr>
        <p:spPr bwMode="auto">
          <a:xfrm>
            <a:off x="8766928" y="2775124"/>
            <a:ext cx="315035" cy="315035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/>
              <p:cNvSpPr txBox="1"/>
              <p:nvPr/>
            </p:nvSpPr>
            <p:spPr>
              <a:xfrm>
                <a:off x="10178429" y="1688255"/>
                <a:ext cx="138453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IR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patch</a:t>
                </a:r>
                <a:endParaRPr lang="en-US" altLang="ko-KR" sz="1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7" name="TextBox 1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429" y="1688255"/>
                <a:ext cx="1384534" cy="553998"/>
              </a:xfrm>
              <a:prstGeom prst="rect">
                <a:avLst/>
              </a:prstGeom>
              <a:blipFill>
                <a:blip r:embed="rId5"/>
                <a:stretch>
                  <a:fillRect t="-3297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7330667" y="1667921"/>
                <a:ext cx="95769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IR </a:t>
                </a:r>
                <a:r>
                  <a:rPr lang="en-US" altLang="ko-KR" sz="1600" b="1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patch</a:t>
                </a:r>
                <a:endParaRPr lang="en-US" altLang="ko-KR" sz="1400" b="1" i="1" dirty="0" smtClean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667" y="1667921"/>
                <a:ext cx="957696" cy="553998"/>
              </a:xfrm>
              <a:prstGeom prst="rect">
                <a:avLst/>
              </a:prstGeom>
              <a:blipFill>
                <a:blip r:embed="rId6"/>
                <a:stretch>
                  <a:fillRect t="-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TextBox 188"/>
          <p:cNvSpPr txBox="1"/>
          <p:nvPr/>
        </p:nvSpPr>
        <p:spPr>
          <a:xfrm>
            <a:off x="8480195" y="1759150"/>
            <a:ext cx="418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…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9" name="자유형 218"/>
          <p:cNvSpPr/>
          <p:nvPr/>
        </p:nvSpPr>
        <p:spPr bwMode="auto">
          <a:xfrm>
            <a:off x="6904169" y="3614251"/>
            <a:ext cx="4008234" cy="1113797"/>
          </a:xfrm>
          <a:custGeom>
            <a:avLst/>
            <a:gdLst>
              <a:gd name="connsiteX0" fmla="*/ 0 w 4008234"/>
              <a:gd name="connsiteY0" fmla="*/ 1093171 h 1113797"/>
              <a:gd name="connsiteX1" fmla="*/ 2990707 w 4008234"/>
              <a:gd name="connsiteY1" fmla="*/ 16 h 1113797"/>
              <a:gd name="connsiteX2" fmla="*/ 4008234 w 4008234"/>
              <a:gd name="connsiteY2" fmla="*/ 1113797 h 1113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08234" h="1113797">
                <a:moveTo>
                  <a:pt x="0" y="1093171"/>
                </a:moveTo>
                <a:cubicBezTo>
                  <a:pt x="1161334" y="544874"/>
                  <a:pt x="2322668" y="-3422"/>
                  <a:pt x="2990707" y="16"/>
                </a:cubicBezTo>
                <a:cubicBezTo>
                  <a:pt x="3658746" y="3454"/>
                  <a:pt x="3833490" y="558625"/>
                  <a:pt x="4008234" y="1113797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56" name="직선 연결선 55"/>
          <p:cNvCxnSpPr/>
          <p:nvPr/>
        </p:nvCxnSpPr>
        <p:spPr bwMode="auto">
          <a:xfrm flipH="1">
            <a:off x="10926641" y="3292403"/>
            <a:ext cx="1" cy="143338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2" name="직선 화살표 연결선 221"/>
          <p:cNvCxnSpPr>
            <a:stCxn id="25" idx="2"/>
            <a:endCxn id="137" idx="0"/>
          </p:cNvCxnSpPr>
          <p:nvPr/>
        </p:nvCxnSpPr>
        <p:spPr bwMode="auto">
          <a:xfrm>
            <a:off x="6666281" y="2221919"/>
            <a:ext cx="393" cy="5641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5" name="직선 화살표 연결선 224"/>
          <p:cNvCxnSpPr/>
          <p:nvPr/>
        </p:nvCxnSpPr>
        <p:spPr bwMode="auto">
          <a:xfrm>
            <a:off x="7732580" y="2220246"/>
            <a:ext cx="393" cy="5641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6" name="직선 화살표 연결선 225"/>
          <p:cNvCxnSpPr/>
          <p:nvPr/>
        </p:nvCxnSpPr>
        <p:spPr bwMode="auto">
          <a:xfrm>
            <a:off x="9635481" y="2217155"/>
            <a:ext cx="393" cy="5641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27" name="직선 화살표 연결선 226"/>
          <p:cNvCxnSpPr/>
          <p:nvPr/>
        </p:nvCxnSpPr>
        <p:spPr bwMode="auto">
          <a:xfrm>
            <a:off x="10701953" y="2220246"/>
            <a:ext cx="393" cy="5641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851436" y="3664682"/>
            <a:ext cx="3848438" cy="1781509"/>
            <a:chOff x="307298" y="4325414"/>
            <a:chExt cx="4527768" cy="2389745"/>
          </a:xfrm>
        </p:grpSpPr>
        <p:pic>
          <p:nvPicPr>
            <p:cNvPr id="5" name="내용 개체 틀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274" y="4522892"/>
              <a:ext cx="3373724" cy="212496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07298" y="5410015"/>
              <a:ext cx="855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Calibri" panose="020F0502020204030204" pitchFamily="34" charset="0"/>
                </a:rPr>
                <a:t>RGB image</a:t>
              </a:r>
              <a:endParaRPr lang="ko-KR" altLang="en-US" sz="1600" dirty="0">
                <a:latin typeface="Calibri" panose="020F0502020204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418556" y="4679957"/>
              <a:ext cx="1119744" cy="3719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rPr>
                <a:t>RGB patch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54" name="직선 화살표 연결선 253"/>
            <p:cNvCxnSpPr/>
            <p:nvPr/>
          </p:nvCxnSpPr>
          <p:spPr bwMode="auto">
            <a:xfrm>
              <a:off x="1132742" y="6648099"/>
              <a:ext cx="350758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 w="sm" len="sm"/>
            </a:ln>
            <a:effectLst/>
          </p:spPr>
        </p:cxnSp>
        <p:cxnSp>
          <p:nvCxnSpPr>
            <p:cNvPr id="255" name="직선 화살표 연결선 254"/>
            <p:cNvCxnSpPr/>
            <p:nvPr/>
          </p:nvCxnSpPr>
          <p:spPr bwMode="auto">
            <a:xfrm>
              <a:off x="1121336" y="4413563"/>
              <a:ext cx="0" cy="223882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arrow" w="med" len="med"/>
              <a:tailEnd type="non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/>
                <p:cNvSpPr txBox="1"/>
                <p:nvPr/>
              </p:nvSpPr>
              <p:spPr>
                <a:xfrm>
                  <a:off x="4594501" y="6407382"/>
                  <a:ext cx="240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6" name="TextBox 2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501" y="6407382"/>
                  <a:ext cx="240565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5882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/>
                <p:cNvSpPr txBox="1"/>
                <p:nvPr/>
              </p:nvSpPr>
              <p:spPr>
                <a:xfrm>
                  <a:off x="877106" y="4325414"/>
                  <a:ext cx="240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7" name="TextBox 2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106" y="4325414"/>
                  <a:ext cx="240565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4706" b="-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8" name="직사각형 257"/>
            <p:cNvSpPr/>
            <p:nvPr/>
          </p:nvSpPr>
          <p:spPr bwMode="auto">
            <a:xfrm>
              <a:off x="2865322" y="4968298"/>
              <a:ext cx="104162" cy="104162"/>
            </a:xfrm>
            <a:prstGeom prst="rect">
              <a:avLst/>
            </a:prstGeom>
            <a:noFill/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2554" y="1883265"/>
            <a:ext cx="3742426" cy="1781417"/>
            <a:chOff x="273479" y="1930351"/>
            <a:chExt cx="4544880" cy="2463534"/>
          </a:xfrm>
        </p:grpSpPr>
        <p:pic>
          <p:nvPicPr>
            <p:cNvPr id="6" name="내용 개체 틀 6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-1000"/>
                      </a14:imgEffect>
                      <a14:imgEffect>
                        <a14:saturation sat="0"/>
                      </a14:imgEffect>
                      <a14:imgEffect>
                        <a14:brightnessContrast contrast="-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369" y="2119753"/>
              <a:ext cx="3391629" cy="213624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73479" y="2950184"/>
              <a:ext cx="8403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Calibri" panose="020F0502020204030204" pitchFamily="34" charset="0"/>
                </a:rPr>
                <a:t>IR image</a:t>
              </a:r>
              <a:endParaRPr lang="ko-KR" altLang="en-US" sz="1600" dirty="0">
                <a:latin typeface="Calibri" panose="020F0502020204030204" pitchFamily="34" charset="0"/>
              </a:endParaRPr>
            </a:p>
          </p:txBody>
        </p:sp>
        <p:cxnSp>
          <p:nvCxnSpPr>
            <p:cNvPr id="242" name="직선 화살표 연결선 241"/>
            <p:cNvCxnSpPr/>
            <p:nvPr/>
          </p:nvCxnSpPr>
          <p:spPr bwMode="auto">
            <a:xfrm>
              <a:off x="1116035" y="4250851"/>
              <a:ext cx="3507588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arrow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TextBox 243"/>
                <p:cNvSpPr txBox="1"/>
                <p:nvPr/>
              </p:nvSpPr>
              <p:spPr>
                <a:xfrm>
                  <a:off x="4577794" y="4086108"/>
                  <a:ext cx="240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4" name="TextBox 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7794" y="4086108"/>
                  <a:ext cx="240565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937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6" name="직사각형 245"/>
            <p:cNvSpPr/>
            <p:nvPr/>
          </p:nvSpPr>
          <p:spPr bwMode="auto">
            <a:xfrm>
              <a:off x="2731602" y="2563703"/>
              <a:ext cx="104162" cy="10416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2243576" y="2221919"/>
              <a:ext cx="1334250" cy="4256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IR patches</a:t>
              </a:r>
              <a:endPara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48" name="직사각형 247"/>
            <p:cNvSpPr/>
            <p:nvPr/>
          </p:nvSpPr>
          <p:spPr bwMode="auto">
            <a:xfrm>
              <a:off x="2996041" y="2563703"/>
              <a:ext cx="104162" cy="10416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2801005" y="2420812"/>
              <a:ext cx="251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…</a:t>
              </a:r>
              <a:endParaRPr lang="ko-KR" altLang="en-US" sz="1400" b="1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63" name="직선 화살표 연결선 262"/>
            <p:cNvCxnSpPr/>
            <p:nvPr/>
          </p:nvCxnSpPr>
          <p:spPr bwMode="auto">
            <a:xfrm>
              <a:off x="1111148" y="2018500"/>
              <a:ext cx="0" cy="223882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arrow" w="med" len="med"/>
              <a:tailEnd type="non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TextBox 263"/>
                <p:cNvSpPr txBox="1"/>
                <p:nvPr/>
              </p:nvSpPr>
              <p:spPr>
                <a:xfrm>
                  <a:off x="866918" y="1930351"/>
                  <a:ext cx="24056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4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4" name="TextBox 2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18" y="1930351"/>
                  <a:ext cx="240565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8182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TextBox 64"/>
          <p:cNvSpPr txBox="1"/>
          <p:nvPr/>
        </p:nvSpPr>
        <p:spPr>
          <a:xfrm>
            <a:off x="748780" y="5741795"/>
            <a:ext cx="1102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0.4. Graphical illustration of depth extraction using OA camera, where (a) shows the RGB and IR images with the respective patches and (b) shows the correlation curve.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04950" y="5410915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(a)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910768" y="5331470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(b)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346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1104534" y="1614599"/>
            <a:ext cx="9831473" cy="21637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>
              <a:solidFill>
                <a:prstClr val="white"/>
              </a:solidFill>
            </a:endParaRPr>
          </a:p>
        </p:txBody>
      </p:sp>
      <p:sp>
        <p:nvSpPr>
          <p:cNvPr id="4" name="Rectangle 11"/>
          <p:cNvSpPr/>
          <p:nvPr/>
        </p:nvSpPr>
        <p:spPr>
          <a:xfrm>
            <a:off x="4633811" y="2016382"/>
            <a:ext cx="1137463" cy="5154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ED</a:t>
            </a:r>
            <a:endParaRPr kumimoji="0" lang="ko-KR" altLang="en-US" sz="12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8"/>
          <p:cNvSpPr/>
          <p:nvPr/>
        </p:nvSpPr>
        <p:spPr>
          <a:xfrm>
            <a:off x="7819226" y="2809753"/>
            <a:ext cx="1140259" cy="5154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CA</a:t>
            </a:r>
            <a:endParaRPr kumimoji="0" lang="ko-KR" altLang="en-US" sz="12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103"/>
          <p:cNvSpPr/>
          <p:nvPr/>
        </p:nvSpPr>
        <p:spPr>
          <a:xfrm>
            <a:off x="3040011" y="2809752"/>
            <a:ext cx="1139647" cy="51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NR</a:t>
            </a:r>
          </a:p>
        </p:txBody>
      </p:sp>
      <p:sp>
        <p:nvSpPr>
          <p:cNvPr id="7" name="Rectangle 103"/>
          <p:cNvSpPr/>
          <p:nvPr/>
        </p:nvSpPr>
        <p:spPr>
          <a:xfrm>
            <a:off x="1446212" y="2809752"/>
            <a:ext cx="1139647" cy="51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LC</a:t>
            </a:r>
          </a:p>
        </p:txBody>
      </p:sp>
      <p:sp>
        <p:nvSpPr>
          <p:cNvPr id="9" name="Rectangle 103"/>
          <p:cNvSpPr/>
          <p:nvPr/>
        </p:nvSpPr>
        <p:spPr>
          <a:xfrm>
            <a:off x="6225426" y="2016382"/>
            <a:ext cx="1139647" cy="5154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IDE-E</a:t>
            </a:r>
          </a:p>
        </p:txBody>
      </p:sp>
      <p:sp>
        <p:nvSpPr>
          <p:cNvPr id="10" name="Rectangle 19"/>
          <p:cNvSpPr/>
          <p:nvPr/>
        </p:nvSpPr>
        <p:spPr>
          <a:xfrm>
            <a:off x="9413638" y="2021219"/>
            <a:ext cx="1137463" cy="5057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5974" rIns="0" bIns="3597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FDE-E</a:t>
            </a:r>
            <a:endParaRPr kumimoji="0" lang="ko-KR" altLang="en-US" sz="12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9"/>
          <p:cNvSpPr/>
          <p:nvPr/>
        </p:nvSpPr>
        <p:spPr>
          <a:xfrm>
            <a:off x="9413639" y="2809752"/>
            <a:ext cx="1137463" cy="51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5974" rIns="0" bIns="3597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FDE-A</a:t>
            </a:r>
            <a:endParaRPr kumimoji="0" lang="ko-KR" altLang="en-US" sz="12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9"/>
          <p:cNvSpPr/>
          <p:nvPr/>
        </p:nvSpPr>
        <p:spPr>
          <a:xfrm>
            <a:off x="4633811" y="2809752"/>
            <a:ext cx="1137463" cy="51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5974" rIns="0" bIns="35974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GE</a:t>
            </a:r>
            <a:endParaRPr kumimoji="0" lang="ko-KR" altLang="en-US" sz="12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03"/>
          <p:cNvSpPr/>
          <p:nvPr/>
        </p:nvSpPr>
        <p:spPr>
          <a:xfrm>
            <a:off x="6225426" y="2809752"/>
            <a:ext cx="1139647" cy="5154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IDE-A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4726" y="2925462"/>
            <a:ext cx="1071307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RGB/IR image</a:t>
            </a:r>
            <a:endParaRPr kumimoji="0" lang="ko-KR" altLang="en-US" sz="1200" b="1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905362" y="2135627"/>
            <a:ext cx="1304161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Sparse </a:t>
            </a:r>
            <a:r>
              <a:rPr kumimoji="0" lang="en-US" altLang="ko-KR" sz="1200" b="1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depthmap</a:t>
            </a:r>
            <a:endParaRPr kumimoji="0" lang="ko-KR" altLang="en-US" sz="1200" b="1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0905362" y="2925820"/>
            <a:ext cx="1113686" cy="276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Full </a:t>
            </a:r>
            <a:r>
              <a:rPr kumimoji="0" lang="en-US" altLang="ko-KR" sz="1200" b="1" dirty="0" err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depthmap</a:t>
            </a:r>
            <a:endParaRPr kumimoji="0" lang="ko-KR" altLang="en-US" sz="1200" b="1" dirty="0">
              <a:solidFill>
                <a:prstClr val="black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cxnSp>
        <p:nvCxnSpPr>
          <p:cNvPr id="8" name="Straight Arrow Connector 7"/>
          <p:cNvCxnSpPr>
            <a:stCxn id="7" idx="3"/>
            <a:endCxn id="6" idx="1"/>
          </p:cNvCxnSpPr>
          <p:nvPr/>
        </p:nvCxnSpPr>
        <p:spPr>
          <a:xfrm>
            <a:off x="2585858" y="3067480"/>
            <a:ext cx="454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12" idx="1"/>
          </p:cNvCxnSpPr>
          <p:nvPr/>
        </p:nvCxnSpPr>
        <p:spPr>
          <a:xfrm>
            <a:off x="4179658" y="3067480"/>
            <a:ext cx="454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3"/>
            <a:endCxn id="13" idx="1"/>
          </p:cNvCxnSpPr>
          <p:nvPr/>
        </p:nvCxnSpPr>
        <p:spPr>
          <a:xfrm>
            <a:off x="5771273" y="3067480"/>
            <a:ext cx="454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9" idx="1"/>
          </p:cNvCxnSpPr>
          <p:nvPr/>
        </p:nvCxnSpPr>
        <p:spPr>
          <a:xfrm>
            <a:off x="5771273" y="2274110"/>
            <a:ext cx="454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5" idx="1"/>
          </p:cNvCxnSpPr>
          <p:nvPr/>
        </p:nvCxnSpPr>
        <p:spPr>
          <a:xfrm>
            <a:off x="7365073" y="3067480"/>
            <a:ext cx="4541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1" idx="1"/>
          </p:cNvCxnSpPr>
          <p:nvPr/>
        </p:nvCxnSpPr>
        <p:spPr>
          <a:xfrm>
            <a:off x="8959484" y="3067480"/>
            <a:ext cx="4541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3"/>
            <a:endCxn id="10" idx="1"/>
          </p:cNvCxnSpPr>
          <p:nvPr/>
        </p:nvCxnSpPr>
        <p:spPr>
          <a:xfrm>
            <a:off x="7365073" y="2274110"/>
            <a:ext cx="20485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4" idx="1"/>
          </p:cNvCxnSpPr>
          <p:nvPr/>
        </p:nvCxnSpPr>
        <p:spPr>
          <a:xfrm rot="5400000" flipH="1" flipV="1">
            <a:off x="4114036" y="2547708"/>
            <a:ext cx="793371" cy="24617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rot="5400000" flipH="1" flipV="1">
            <a:off x="5774234" y="2612752"/>
            <a:ext cx="655679" cy="24670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363824" y="3042516"/>
            <a:ext cx="45713" cy="457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>
              <a:solidFill>
                <a:prstClr val="white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53313" y="3042516"/>
            <a:ext cx="45713" cy="457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 sz="180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04696" y="3874008"/>
            <a:ext cx="5089385" cy="2031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LC : Leakage compensation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NR : Noise reduction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ED : Edge detection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GE : Gradient extraction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IDE-E : Integer disparity estimation for edge pixels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IDE-A : Integer disparity estimation for all pixels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CA : Cost aggregation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FDE-E : Fractional disparity estimation for edge pixels</a:t>
            </a:r>
          </a:p>
          <a:p>
            <a:pPr marL="285721" indent="-285721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FDE-A : Fractional disparity estimation for all pixels</a:t>
            </a:r>
            <a:endParaRPr kumimoji="0" lang="ko-KR" altLang="en-US" sz="14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44" name="Straight Arrow Connector 43"/>
          <p:cNvCxnSpPr>
            <a:endCxn id="7" idx="1"/>
          </p:cNvCxnSpPr>
          <p:nvPr/>
        </p:nvCxnSpPr>
        <p:spPr>
          <a:xfrm>
            <a:off x="1104534" y="3067480"/>
            <a:ext cx="3416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3"/>
          </p:cNvCxnSpPr>
          <p:nvPr/>
        </p:nvCxnSpPr>
        <p:spPr>
          <a:xfrm>
            <a:off x="10551102" y="3067480"/>
            <a:ext cx="3849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" idx="3"/>
          </p:cNvCxnSpPr>
          <p:nvPr/>
        </p:nvCxnSpPr>
        <p:spPr>
          <a:xfrm>
            <a:off x="10551101" y="2274110"/>
            <a:ext cx="384906" cy="1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5"/>
          <p:cNvSpPr/>
          <p:nvPr/>
        </p:nvSpPr>
        <p:spPr>
          <a:xfrm>
            <a:off x="3828458" y="904407"/>
            <a:ext cx="3855901" cy="615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DME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(Depth Map Engine)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616" y="6000695"/>
            <a:ext cx="11017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0.5. Block diagram with the data-flow of the depth extraction system based on OA camera.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515313" y="189434"/>
            <a:ext cx="11340533" cy="630070"/>
          </a:xfrm>
          <a:prstGeom prst="rect">
            <a:avLst/>
          </a:prstGeom>
        </p:spPr>
        <p:txBody>
          <a:bodyPr lIns="108850" tIns="54425" rIns="108850" bIns="54425" anchor="ctr"/>
          <a:lstStyle>
            <a:lvl1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 b="1" spc="-179" baseline="0">
                <a:solidFill>
                  <a:srgbClr val="4E7AB0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2pPr>
            <a:lvl3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3pPr>
            <a:lvl4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4pPr>
            <a:lvl5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5pPr>
            <a:lvl6pPr marL="544251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6pPr>
            <a:lvl7pPr marL="1088502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7pPr>
            <a:lvl8pPr marL="1632753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8pPr>
            <a:lvl9pPr marL="2177004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9pPr>
          </a:lstStyle>
          <a:p>
            <a:pPr>
              <a:defRPr/>
            </a:pPr>
            <a:r>
              <a:rPr lang="en-US" altLang="ko-KR" kern="0" dirty="0" smtClean="0"/>
              <a:t>Introduction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85847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Functional blocks of </a:t>
            </a:r>
            <a:r>
              <a:rPr lang="en-US" altLang="ko-KR" dirty="0" smtClean="0"/>
              <a:t>OAIP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Pre-processing</a:t>
            </a:r>
          </a:p>
          <a:p>
            <a:pPr lvl="2"/>
            <a:r>
              <a:rPr lang="en-US" altLang="ko-KR" dirty="0" smtClean="0"/>
              <a:t>Leakage </a:t>
            </a:r>
            <a:r>
              <a:rPr lang="en-US" altLang="ko-KR" dirty="0" smtClean="0"/>
              <a:t>compensation(LC)</a:t>
            </a:r>
          </a:p>
          <a:p>
            <a:pPr lvl="2"/>
            <a:r>
              <a:rPr lang="en-US" altLang="ko-KR" dirty="0" smtClean="0"/>
              <a:t>Noise reduction(NR)</a:t>
            </a:r>
          </a:p>
          <a:p>
            <a:pPr lvl="2"/>
            <a:r>
              <a:rPr lang="en-US" altLang="ko-KR" dirty="0" smtClean="0">
                <a:solidFill>
                  <a:sysClr val="windowText" lastClr="000000"/>
                </a:solidFill>
              </a:rPr>
              <a:t>Edge detection(ED)</a:t>
            </a:r>
            <a:endParaRPr lang="ko-KR" altLang="en-US" dirty="0">
              <a:solidFill>
                <a:sysClr val="windowText" lastClr="000000"/>
              </a:solidFill>
            </a:endParaRPr>
          </a:p>
          <a:p>
            <a:pPr lvl="1"/>
            <a:r>
              <a:rPr lang="en-US" altLang="ko-KR" dirty="0" smtClean="0"/>
              <a:t>Core processing</a:t>
            </a:r>
          </a:p>
          <a:p>
            <a:pPr lvl="2"/>
            <a:r>
              <a:rPr lang="en-US" altLang="ko-KR" dirty="0" smtClean="0"/>
              <a:t>Gradient </a:t>
            </a:r>
            <a:r>
              <a:rPr lang="en-US" altLang="ko-KR" dirty="0" smtClean="0"/>
              <a:t>extraction(GE)</a:t>
            </a:r>
          </a:p>
          <a:p>
            <a:pPr lvl="2"/>
            <a:r>
              <a:rPr lang="en-US" altLang="ko-KR" dirty="0" smtClean="0"/>
              <a:t>Integer disparity estimation(IDE)</a:t>
            </a:r>
          </a:p>
          <a:p>
            <a:pPr lvl="1"/>
            <a:r>
              <a:rPr lang="en-US" altLang="ko-KR" dirty="0" smtClean="0"/>
              <a:t>Post-processing</a:t>
            </a:r>
          </a:p>
          <a:p>
            <a:pPr lvl="2"/>
            <a:r>
              <a:rPr lang="en-US" altLang="ko-KR" dirty="0" smtClean="0"/>
              <a:t>Cost </a:t>
            </a:r>
            <a:r>
              <a:rPr lang="en-US" altLang="ko-KR" dirty="0" smtClean="0"/>
              <a:t>aggregation(CA)</a:t>
            </a:r>
          </a:p>
          <a:p>
            <a:pPr lvl="2"/>
            <a:r>
              <a:rPr lang="en-US" altLang="ko-KR" dirty="0"/>
              <a:t>Fractional disparity </a:t>
            </a:r>
            <a:r>
              <a:rPr lang="en-US" altLang="ko-KR" dirty="0" smtClean="0"/>
              <a:t>estimation(FDE)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8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Pre-Processing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Leakage compensation(LC)</a:t>
            </a:r>
          </a:p>
          <a:p>
            <a:pPr lvl="1"/>
            <a:r>
              <a:rPr lang="en-US" altLang="ko-KR" sz="2000" dirty="0"/>
              <a:t>Since the RGB and IR response curves overlap, crosstalk occurs between the RGB and IR images.</a:t>
            </a:r>
          </a:p>
          <a:p>
            <a:pPr lvl="1"/>
            <a:r>
              <a:rPr lang="en-US" altLang="ko-KR" sz="2000" dirty="0"/>
              <a:t>We compensate for the cross-spectral crosstalk by subtracting scaled signals.</a:t>
            </a:r>
          </a:p>
          <a:p>
            <a:pPr lvl="1"/>
            <a:r>
              <a:rPr lang="en-US" altLang="ko-KR" sz="2000" dirty="0"/>
              <a:t>Correction is performed using the following equations.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1180771" y="6490134"/>
            <a:ext cx="521374" cy="270030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73" y="2535901"/>
            <a:ext cx="4416379" cy="25083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39" y="2529694"/>
            <a:ext cx="4380892" cy="2514511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35704" y="3344478"/>
            <a:ext cx="3178537" cy="1740648"/>
            <a:chOff x="268481" y="1961553"/>
            <a:chExt cx="4127106" cy="2188348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275139" y="2844728"/>
              <a:ext cx="457763" cy="211731"/>
            </a:xfrm>
            <a:prstGeom prst="rect">
              <a:avLst/>
            </a:prstGeom>
            <a:solidFill>
              <a:srgbClr val="44546A">
                <a:lumMod val="65000"/>
                <a:lumOff val="35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185792" y="2844729"/>
              <a:ext cx="1468548" cy="211731"/>
            </a:xfrm>
            <a:prstGeom prst="rect">
              <a:avLst/>
            </a:prstGeom>
            <a:solidFill>
              <a:srgbClr val="44546A">
                <a:lumMod val="65000"/>
                <a:lumOff val="35000"/>
              </a:srgbClr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34" name="TextBox 37"/>
            <p:cNvSpPr txBox="1"/>
            <p:nvPr/>
          </p:nvSpPr>
          <p:spPr>
            <a:xfrm>
              <a:off x="770169" y="1961553"/>
              <a:ext cx="1344157" cy="746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R   </a:t>
              </a: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G   </a:t>
              </a: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B   </a:t>
              </a: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IR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5" name="TextBox 40"/>
            <p:cNvSpPr txBox="1"/>
            <p:nvPr/>
          </p:nvSpPr>
          <p:spPr>
            <a:xfrm>
              <a:off x="504019" y="3701966"/>
              <a:ext cx="870847" cy="447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R </a:t>
              </a: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G </a:t>
              </a: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B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6" name="TextBox 42"/>
            <p:cNvSpPr txBox="1"/>
            <p:nvPr/>
          </p:nvSpPr>
          <p:spPr>
            <a:xfrm>
              <a:off x="1688705" y="3701966"/>
              <a:ext cx="613383" cy="447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IR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2196577" y="3072909"/>
              <a:ext cx="457763" cy="211731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268481" y="3067889"/>
              <a:ext cx="1468548" cy="211731"/>
            </a:xfrm>
            <a:prstGeom prst="rect">
              <a:avLst/>
            </a:prstGeom>
            <a:solidFill>
              <a:srgbClr val="FF0000"/>
            </a:solidFill>
            <a:ln w="1905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endParaRPr>
            </a:p>
          </p:txBody>
        </p:sp>
        <p:sp>
          <p:nvSpPr>
            <p:cNvPr id="39" name="TextBox 45"/>
            <p:cNvSpPr txBox="1"/>
            <p:nvPr/>
          </p:nvSpPr>
          <p:spPr>
            <a:xfrm>
              <a:off x="2610771" y="2757049"/>
              <a:ext cx="1686141" cy="447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IR pass</a:t>
              </a:r>
              <a:r>
                <a:rPr kumimoji="1" lang="en-US" altLang="ko-KR" sz="12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 filter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itchFamily="50" charset="-127"/>
                <a:cs typeface="+mn-cs"/>
              </a:endParaRPr>
            </a:p>
          </p:txBody>
        </p:sp>
        <p:sp>
          <p:nvSpPr>
            <p:cNvPr id="40" name="TextBox 46"/>
            <p:cNvSpPr txBox="1"/>
            <p:nvPr/>
          </p:nvSpPr>
          <p:spPr>
            <a:xfrm>
              <a:off x="2607201" y="2997804"/>
              <a:ext cx="1788386" cy="447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RGB pass</a:t>
              </a:r>
              <a:r>
                <a:rPr kumimoji="1" lang="en-US" altLang="ko-KR" sz="1200" b="1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굴림" pitchFamily="50" charset="-127"/>
                  <a:cs typeface="+mn-cs"/>
                </a:rPr>
                <a:t> filter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굴림" pitchFamily="50" charset="-127"/>
                <a:cs typeface="+mn-cs"/>
              </a:endParaRPr>
            </a:p>
          </p:txBody>
        </p:sp>
        <p:cxnSp>
          <p:nvCxnSpPr>
            <p:cNvPr id="41" name="직선 화살표 연결선 40"/>
            <p:cNvCxnSpPr>
              <a:stCxn id="34" idx="2"/>
            </p:cNvCxnSpPr>
            <p:nvPr/>
          </p:nvCxnSpPr>
          <p:spPr bwMode="auto">
            <a:xfrm>
              <a:off x="1442248" y="2708111"/>
              <a:ext cx="2" cy="57819"/>
            </a:xfrm>
            <a:prstGeom prst="straightConnector1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직선 화살표 연결선 41"/>
            <p:cNvCxnSpPr/>
            <p:nvPr/>
          </p:nvCxnSpPr>
          <p:spPr bwMode="auto">
            <a:xfrm flipH="1">
              <a:off x="971950" y="2330885"/>
              <a:ext cx="1" cy="435042"/>
            </a:xfrm>
            <a:prstGeom prst="straightConnector1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직선 화살표 연결선 42"/>
            <p:cNvCxnSpPr/>
            <p:nvPr/>
          </p:nvCxnSpPr>
          <p:spPr bwMode="auto">
            <a:xfrm flipH="1">
              <a:off x="1912545" y="2330885"/>
              <a:ext cx="1" cy="435042"/>
            </a:xfrm>
            <a:prstGeom prst="straightConnector1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직선 화살표 연결선 43"/>
            <p:cNvCxnSpPr/>
            <p:nvPr/>
          </p:nvCxnSpPr>
          <p:spPr bwMode="auto">
            <a:xfrm>
              <a:off x="962831" y="3067889"/>
              <a:ext cx="1" cy="683077"/>
            </a:xfrm>
            <a:prstGeom prst="straightConnector1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직선 화살표 연결선 44"/>
            <p:cNvCxnSpPr/>
            <p:nvPr/>
          </p:nvCxnSpPr>
          <p:spPr bwMode="auto">
            <a:xfrm>
              <a:off x="1979970" y="3067889"/>
              <a:ext cx="1" cy="675073"/>
            </a:xfrm>
            <a:prstGeom prst="straightConnector1">
              <a:avLst/>
            </a:prstGeom>
            <a:solidFill>
              <a:srgbClr val="5B9BD5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49" name="직선 연결선 48"/>
          <p:cNvCxnSpPr/>
          <p:nvPr/>
        </p:nvCxnSpPr>
        <p:spPr>
          <a:xfrm>
            <a:off x="5832248" y="2546881"/>
            <a:ext cx="0" cy="24973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422824" y="2546881"/>
            <a:ext cx="0" cy="249732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832248" y="4824949"/>
            <a:ext cx="1568103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6268446" y="4824949"/>
                <a:ext cx="1010213" cy="29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𝑹𝑮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𝒍𝒆𝒂𝒌𝒂𝒈𝒆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446" y="4824949"/>
                <a:ext cx="1010213" cy="294568"/>
              </a:xfrm>
              <a:prstGeom prst="rect">
                <a:avLst/>
              </a:prstGeom>
              <a:blipFill rotWithShape="0"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직선 연결선 52"/>
          <p:cNvCxnSpPr/>
          <p:nvPr/>
        </p:nvCxnSpPr>
        <p:spPr>
          <a:xfrm>
            <a:off x="8210441" y="2574699"/>
            <a:ext cx="0" cy="246950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0404979" y="2546881"/>
            <a:ext cx="0" cy="2538245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8210441" y="4824949"/>
            <a:ext cx="2152153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8890314" y="4824949"/>
                <a:ext cx="79541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𝑰𝑹</m:t>
                          </m:r>
                        </m:e>
                        <m:sub>
                          <m:r>
                            <a:rPr lang="en-US" altLang="ko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</m:oMathPara>
                </a14:m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0314" y="4824949"/>
                <a:ext cx="795411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772522" y="5140325"/>
                <a:ext cx="436735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</m:oMathPara>
                </a14:m>
                <a:endParaRPr lang="en-US" altLang="ko-KR" sz="1400" b="1" dirty="0" smtClean="0"/>
              </a:p>
              <a:p>
                <a:endParaRPr lang="ko-KR" altLang="en-US" sz="1400" b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522" y="5140325"/>
                <a:ext cx="4367356" cy="9541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300526" y="5166122"/>
                <a:ext cx="5122905" cy="543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𝒄𝒐𝒏𝒕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𝒐𝒊𝒓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</m:oMath>
                  </m:oMathPara>
                </a14:m>
                <a:endParaRPr lang="en-US" altLang="ko-KR" sz="1400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526" y="5166122"/>
                <a:ext cx="5122905" cy="5436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570997" y="6232896"/>
            <a:ext cx="938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0.6. (a)Structure of aperture and leakage from (b) RGB to IR and from (c) IR to RGB.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77277" y="5880846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65636" y="5880846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(c)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88138" y="5019575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Pre-Processing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/>
              <a:t>Leakage </a:t>
            </a:r>
            <a:r>
              <a:rPr lang="en-US" altLang="ko-KR" dirty="0" smtClean="0"/>
              <a:t>compensation(LC)</a:t>
            </a:r>
            <a:endParaRPr lang="en-US" altLang="ko-KR" dirty="0"/>
          </a:p>
          <a:p>
            <a:pPr lvl="1"/>
            <a:r>
              <a:rPr lang="en-US" altLang="ko-KR" dirty="0" smtClean="0"/>
              <a:t>We can calculate leakage ratio of light sources by spectrum analysis.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Refinement model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1546897" y="2890216"/>
            <a:ext cx="4305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 smtClean="0">
                <a:latin typeface="+mn-lt"/>
                <a:ea typeface="+mj-ea"/>
              </a:rPr>
              <a:t>Block IR rays using IR cut filter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 smtClean="0">
                <a:latin typeface="+mn-lt"/>
                <a:ea typeface="+mj-ea"/>
              </a:rPr>
              <a:t>Capture the white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lt"/>
                <a:ea typeface="+mj-ea"/>
                <a:sym typeface="Wingdings" panose="05000000000000000000" pitchFamily="2" charset="2"/>
              </a:rPr>
              <a:t></a:t>
            </a:r>
            <a:endParaRPr lang="ko-KR" altLang="en-US" sz="120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375944" y="3465576"/>
                <a:ext cx="7869612" cy="1019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4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1400" b="1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ko-KR" sz="1400" b="1" i="1" dirty="0" smtClean="0">
                  <a:solidFill>
                    <a:srgbClr val="0000FF"/>
                  </a:solidFill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ko-KR" sz="1400" dirty="0" smtClean="0"/>
                  <a:t>	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type m:val="skw"/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400" i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type m:val="skw"/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type m:val="skw"/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dirty="0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400" b="0" i="1" dirty="0" smtClean="0"/>
                  <a:t/>
                </a:r>
                <a:br>
                  <a:rPr lang="en-US" altLang="ko-KR" sz="1400" b="0" i="1" dirty="0" smtClean="0"/>
                </a:br>
                <a:endParaRPr lang="en-US" altLang="ko-KR" sz="1400" b="0" i="1" dirty="0" smtClean="0"/>
              </a:p>
              <a:p>
                <a:pPr lvl="1"/>
                <a:endParaRPr lang="en-US" altLang="ko-KR" sz="1400" i="1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944" y="3465576"/>
                <a:ext cx="7869612" cy="1019766"/>
              </a:xfrm>
              <a:prstGeom prst="rect">
                <a:avLst/>
              </a:prstGeom>
              <a:blipFill>
                <a:blip r:embed="rId8"/>
                <a:stretch>
                  <a:fillRect t="-17964" b="-209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552567" y="4288247"/>
                <a:ext cx="2132187" cy="7770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400" b="1" i="1" dirty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400" b="1" i="1" dirty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1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400" b="1" i="1" dirty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567" y="4288247"/>
                <a:ext cx="2132187" cy="7770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552567" y="5030977"/>
            <a:ext cx="9168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 smtClean="0">
                <a:latin typeface="+mn-lt"/>
                <a:ea typeface="+mj-ea"/>
              </a:rPr>
              <a:t>Block RGB rays using RGB cut filter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1200" dirty="0" smtClean="0">
                <a:latin typeface="+mn-lt"/>
                <a:ea typeface="+mj-ea"/>
              </a:rPr>
              <a:t>Capture the out-focus images of white target in various light conditions </a:t>
            </a:r>
            <a:endParaRPr lang="en-US" altLang="ko-KR" sz="1200" dirty="0" smtClean="0">
              <a:latin typeface="+mn-lt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lt"/>
                <a:ea typeface="+mj-ea"/>
                <a:sym typeface="Wingdings" panose="05000000000000000000" pitchFamily="2" charset="2"/>
              </a:rPr>
              <a:t></a:t>
            </a:r>
            <a:endParaRPr lang="ko-KR" altLang="en-US" sz="120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00519" y="5573576"/>
                <a:ext cx="3444014" cy="429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altLang="ko-KR" sz="1400" b="1" i="1" dirty="0" smtClean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US" altLang="ko-KR" sz="14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sSub>
                          <m:sSubPr>
                            <m:ctrlP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ko-KR" sz="14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altLang="ko-KR" sz="1400" b="1" dirty="0" smtClean="0">
                    <a:solidFill>
                      <a:srgbClr val="0000FF"/>
                    </a:solidFill>
                  </a:rPr>
                  <a:t>,	</a:t>
                </a:r>
                <a14:m>
                  <m:oMath xmlns:m="http://schemas.openxmlformats.org/officeDocument/2006/math">
                    <m:r>
                      <a:rPr lang="en-US" altLang="ko-KR" sz="1400" b="1" i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altLang="ko-KR" sz="1400" b="1" i="1" dirty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sSub>
                          <m:sSubPr>
                            <m:ctrlP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  <m:r>
                      <a:rPr lang="en-US" altLang="ko-KR" sz="1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1400" b="1" dirty="0" smtClean="0">
                    <a:solidFill>
                      <a:srgbClr val="0000FF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14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ko-KR" sz="1400" b="1" i="1" dirty="0">
                        <a:solidFill>
                          <a:srgbClr val="0000FF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b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</m:sSub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sSub>
                          <m:sSubPr>
                            <m:ctrlP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ko-KR" sz="14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ko-KR" sz="1400" b="1" i="1" dirty="0">
                            <a:solidFill>
                              <a:srgbClr val="0000FF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altLang="ko-KR" sz="14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19" y="5573576"/>
                <a:ext cx="3444014" cy="4299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ColorChecker White Balanc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284" y="2043240"/>
            <a:ext cx="2634632" cy="197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570482" y="3925832"/>
            <a:ext cx="250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0.7. White checker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9"/>
              <p:cNvSpPr/>
              <p:nvPr/>
            </p:nvSpPr>
            <p:spPr>
              <a:xfrm>
                <a:off x="1546897" y="2299660"/>
                <a:ext cx="2719462" cy="706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ko-KR" sz="1400" b="1" i="1" dirty="0">
                          <a:latin typeface="Cambria Math"/>
                        </a:rPr>
                        <m:t>=</m:t>
                      </m:r>
                      <m:r>
                        <a:rPr lang="en-US" altLang="ko-KR" sz="1400" b="1" i="1" dirty="0" smtClean="0"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ko-KR" sz="1400" b="1" i="1" dirty="0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altLang="ko-KR" sz="14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b="1" dirty="0"/>
              </a:p>
            </p:txBody>
          </p:sp>
        </mc:Choice>
        <mc:Fallback xmlns="">
          <p:sp>
            <p:nvSpPr>
              <p:cNvPr id="14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97" y="2299660"/>
                <a:ext cx="2719462" cy="70641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24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864510"/>
            <a:ext cx="11341260" cy="2250249"/>
          </a:xfrm>
        </p:spPr>
        <p:txBody>
          <a:bodyPr/>
          <a:lstStyle/>
          <a:p>
            <a:r>
              <a:rPr lang="en-US" altLang="ko-KR" dirty="0" smtClean="0"/>
              <a:t>Noise reduction(NR)</a:t>
            </a:r>
          </a:p>
          <a:p>
            <a:pPr lvl="1"/>
            <a:r>
              <a:rPr lang="en-US" altLang="ko-KR" dirty="0" smtClean="0"/>
              <a:t>The objective of this block is to </a:t>
            </a:r>
          </a:p>
          <a:p>
            <a:pPr lvl="2"/>
            <a:r>
              <a:rPr lang="en-US" altLang="ko-KR" dirty="0" smtClean="0"/>
              <a:t>Enhance </a:t>
            </a:r>
            <a:r>
              <a:rPr lang="en-US" altLang="ko-KR" dirty="0"/>
              <a:t>SNR(Signal to Noise Ratio)</a:t>
            </a:r>
          </a:p>
          <a:p>
            <a:pPr lvl="2"/>
            <a:r>
              <a:rPr lang="en-US" altLang="ko-KR" dirty="0"/>
              <a:t>Preserve edges and textures in the image</a:t>
            </a:r>
          </a:p>
          <a:p>
            <a:pPr lvl="1"/>
            <a:r>
              <a:rPr lang="en-US" altLang="ko-KR" dirty="0" smtClean="0"/>
              <a:t>Our experiments show that Bilateral Filter shown </a:t>
            </a:r>
            <a:r>
              <a:rPr lang="en-US" altLang="ko-KR" dirty="0"/>
              <a:t>the best performance based on quantitative and qualitative </a:t>
            </a:r>
            <a:r>
              <a:rPr lang="en-US" altLang="ko-KR" dirty="0" err="1" smtClean="0"/>
              <a:t>depthmap</a:t>
            </a:r>
            <a:r>
              <a:rPr lang="en-US" altLang="ko-KR" dirty="0" smtClean="0"/>
              <a:t> evaluation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961062" y="1375598"/>
            <a:ext cx="9212306" cy="4791447"/>
          </a:xfrm>
          <a:prstGeom prst="rect">
            <a:avLst/>
          </a:prstGeom>
        </p:spPr>
        <p:txBody>
          <a:bodyPr vert="horz" lIns="91428" tIns="45714" rIns="91428" bIns="45714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2581" r="4561"/>
          <a:stretch/>
        </p:blipFill>
        <p:spPr>
          <a:xfrm>
            <a:off x="9020531" y="3246786"/>
            <a:ext cx="2925326" cy="20501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378" t="4089" r="3630" b="8006"/>
          <a:stretch/>
        </p:blipFill>
        <p:spPr>
          <a:xfrm>
            <a:off x="5915186" y="3250097"/>
            <a:ext cx="3105345" cy="20441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/>
          <a:srcRect l="5003" t="4489" r="5970" b="3206"/>
          <a:stretch/>
        </p:blipFill>
        <p:spPr>
          <a:xfrm>
            <a:off x="3034866" y="3250095"/>
            <a:ext cx="2880320" cy="2044135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630070"/>
          </a:xfrm>
        </p:spPr>
        <p:txBody>
          <a:bodyPr/>
          <a:lstStyle/>
          <a:p>
            <a:r>
              <a:rPr lang="en-US" altLang="ko-KR" dirty="0" smtClean="0"/>
              <a:t>Pre-Processing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857524" y="5586458"/>
            <a:ext cx="1125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0.8. (a) Reference image, (b)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from the noisy image, (c)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from temporally averaged image (benchmark) and (d)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after applying bilateral filter to input images.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3629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6350" y="5293843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(c)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79334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(d)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36144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05" y="3248310"/>
            <a:ext cx="2894861" cy="2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3177" r="3250"/>
          <a:stretch/>
        </p:blipFill>
        <p:spPr>
          <a:xfrm>
            <a:off x="7490360" y="1062017"/>
            <a:ext cx="2925325" cy="19885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l="2836" r="4753"/>
          <a:stretch/>
        </p:blipFill>
        <p:spPr>
          <a:xfrm>
            <a:off x="4153099" y="3087048"/>
            <a:ext cx="3015335" cy="203357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024525" y="5538150"/>
            <a:ext cx="10688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027" y="429024"/>
            <a:ext cx="9403498" cy="6207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906" y="22005"/>
            <a:ext cx="1628803" cy="10277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526705" y="5535252"/>
            <a:ext cx="10688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32803" y="5242005"/>
            <a:ext cx="1995965" cy="586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Leakage Comp</a:t>
            </a:r>
          </a:p>
        </p:txBody>
      </p:sp>
      <p:sp>
        <p:nvSpPr>
          <p:cNvPr id="8" name="Rectangle 7"/>
          <p:cNvSpPr/>
          <p:nvPr/>
        </p:nvSpPr>
        <p:spPr>
          <a:xfrm>
            <a:off x="4132255" y="5242005"/>
            <a:ext cx="1995965" cy="5865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Image NR</a:t>
            </a:r>
          </a:p>
        </p:txBody>
      </p:sp>
      <p:sp>
        <p:nvSpPr>
          <p:cNvPr id="9" name="Rectangle 8"/>
          <p:cNvSpPr/>
          <p:nvPr/>
        </p:nvSpPr>
        <p:spPr>
          <a:xfrm>
            <a:off x="6595513" y="5242004"/>
            <a:ext cx="1995965" cy="586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NCC based Stereo Matching</a:t>
            </a:r>
          </a:p>
          <a:p>
            <a:pPr algn="ctr"/>
            <a:r>
              <a:rPr lang="en-US" sz="1100" dirty="0"/>
              <a:t>(35x35)</a:t>
            </a:r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663995" y="5535254"/>
            <a:ext cx="10688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70777" y="5242001"/>
            <a:ext cx="1995965" cy="5865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Cost </a:t>
            </a:r>
            <a:r>
              <a:rPr lang="en-US" sz="1200" dirty="0" err="1"/>
              <a:t>Agg</a:t>
            </a:r>
            <a:endParaRPr lang="en-US" sz="1200" dirty="0"/>
          </a:p>
          <a:p>
            <a:pPr algn="ctr"/>
            <a:r>
              <a:rPr lang="en-US" sz="1200" dirty="0"/>
              <a:t>Guided Filter</a:t>
            </a:r>
          </a:p>
          <a:p>
            <a:pPr algn="ctr"/>
            <a:r>
              <a:rPr lang="en-US" sz="1200" dirty="0"/>
              <a:t>35x35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01969" y="5535251"/>
            <a:ext cx="10688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3111" r="4637"/>
          <a:stretch/>
        </p:blipFill>
        <p:spPr>
          <a:xfrm>
            <a:off x="829620" y="1049728"/>
            <a:ext cx="3015335" cy="19945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3111" r="4637"/>
          <a:stretch/>
        </p:blipFill>
        <p:spPr>
          <a:xfrm>
            <a:off x="829620" y="3082884"/>
            <a:ext cx="3015335" cy="20335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39568" y="306858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(e)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3471" r="3666"/>
          <a:stretch/>
        </p:blipFill>
        <p:spPr>
          <a:xfrm>
            <a:off x="4159991" y="1058263"/>
            <a:ext cx="3015335" cy="198831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39568" y="101668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(b)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87054" y="101668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(c)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6097" y="3094065"/>
            <a:ext cx="40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(f)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06934" y="100893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(d)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316964"/>
              </p:ext>
            </p:extLst>
          </p:nvPr>
        </p:nvGraphicFramePr>
        <p:xfrm>
          <a:off x="7476578" y="3095945"/>
          <a:ext cx="2939106" cy="2020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702">
                  <a:extLst>
                    <a:ext uri="{9D8B030D-6E8A-4147-A177-3AD203B41FA5}">
                      <a16:colId xmlns="" xmlns:a16="http://schemas.microsoft.com/office/drawing/2014/main" val="55753784"/>
                    </a:ext>
                  </a:extLst>
                </a:gridCol>
                <a:gridCol w="979702">
                  <a:extLst>
                    <a:ext uri="{9D8B030D-6E8A-4147-A177-3AD203B41FA5}">
                      <a16:colId xmlns="" xmlns:a16="http://schemas.microsoft.com/office/drawing/2014/main" val="2682663897"/>
                    </a:ext>
                  </a:extLst>
                </a:gridCol>
                <a:gridCol w="979702">
                  <a:extLst>
                    <a:ext uri="{9D8B030D-6E8A-4147-A177-3AD203B41FA5}">
                      <a16:colId xmlns="" xmlns:a16="http://schemas.microsoft.com/office/drawing/2014/main" val="2219207389"/>
                    </a:ext>
                  </a:extLst>
                </a:gridCol>
              </a:tblGrid>
              <a:tr h="42192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Error%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MSE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="" xmlns:a16="http://schemas.microsoft.com/office/drawing/2014/main" val="4042982740"/>
                  </a:ext>
                </a:extLst>
              </a:tr>
              <a:tr h="39221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Box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42%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10.6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="" xmlns:a16="http://schemas.microsoft.com/office/drawing/2014/main" val="1199322571"/>
                  </a:ext>
                </a:extLst>
              </a:tr>
              <a:tr h="39221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HSP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41.9%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10.5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="" xmlns:a16="http://schemas.microsoft.com/office/drawing/2014/main" val="3221036547"/>
                  </a:ext>
                </a:extLst>
              </a:tr>
              <a:tr h="421929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BF</a:t>
                      </a:r>
                      <a:endParaRPr lang="en-US" sz="1600" b="1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36%</a:t>
                      </a:r>
                      <a:endParaRPr lang="en-US" sz="1600" b="1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8.1</a:t>
                      </a:r>
                      <a:endParaRPr lang="en-US" sz="1600" b="1" dirty="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="" xmlns:a16="http://schemas.microsoft.com/office/drawing/2014/main" val="4149090226"/>
                  </a:ext>
                </a:extLst>
              </a:tr>
              <a:tr h="39221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Guided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46.3%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10.3</a:t>
                      </a:r>
                      <a:endParaRPr lang="en-US" sz="1600" dirty="0"/>
                    </a:p>
                  </a:txBody>
                  <a:tcPr marL="91428" marR="91428" marT="45714" marB="45714"/>
                </a:tc>
                <a:extLst>
                  <a:ext uri="{0D108BD9-81ED-4DB2-BD59-A6C34878D82A}">
                    <a16:rowId xmlns="" xmlns:a16="http://schemas.microsoft.com/office/drawing/2014/main" val="3155105862"/>
                  </a:ext>
                </a:extLst>
              </a:tr>
            </a:tbl>
          </a:graphicData>
        </a:graphic>
      </p:graphicFrame>
      <p:sp>
        <p:nvSpPr>
          <p:cNvPr id="27" name="제목 1"/>
          <p:cNvSpPr txBox="1">
            <a:spLocks/>
          </p:cNvSpPr>
          <p:nvPr/>
        </p:nvSpPr>
        <p:spPr>
          <a:xfrm>
            <a:off x="515313" y="189434"/>
            <a:ext cx="11340533" cy="630070"/>
          </a:xfrm>
          <a:prstGeom prst="rect">
            <a:avLst/>
          </a:prstGeom>
        </p:spPr>
        <p:txBody>
          <a:bodyPr lIns="108850" tIns="54425" rIns="108850" bIns="54425" anchor="ctr"/>
          <a:lstStyle>
            <a:lvl1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200" b="1" spc="-179" baseline="0">
                <a:solidFill>
                  <a:srgbClr val="4E7AB0"/>
                </a:solidFill>
                <a:effectLst/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  <a:lvl2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2pPr>
            <a:lvl3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3pPr>
            <a:lvl4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4pPr>
            <a:lvl5pPr algn="l" defTabSz="1039368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5pPr>
            <a:lvl6pPr marL="544251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6pPr>
            <a:lvl7pPr marL="1088502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7pPr>
            <a:lvl8pPr marL="1632753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8pPr>
            <a:lvl9pPr marL="2177004" algn="l" defTabSz="1039368" rtl="0" fontAlgn="base" latinLnBrk="1">
              <a:spcBef>
                <a:spcPct val="0"/>
              </a:spcBef>
              <a:spcAft>
                <a:spcPct val="0"/>
              </a:spcAft>
              <a:defRPr kumimoji="1" sz="3300">
                <a:solidFill>
                  <a:schemeClr val="bg1"/>
                </a:solidFill>
                <a:latin typeface="Tahoma" pitchFamily="34" charset="0"/>
                <a:ea typeface="휴먼모음T" pitchFamily="18" charset="-127"/>
              </a:defRPr>
            </a:lvl9pPr>
          </a:lstStyle>
          <a:p>
            <a:r>
              <a:rPr lang="en-US" altLang="ko-KR" kern="0" smtClean="0"/>
              <a:t>Pre-Processing</a:t>
            </a:r>
            <a:endParaRPr lang="en-US" altLang="ko-KR" kern="0" dirty="0"/>
          </a:p>
        </p:txBody>
      </p:sp>
      <p:sp>
        <p:nvSpPr>
          <p:cNvPr id="31" name="TextBox 30"/>
          <p:cNvSpPr txBox="1"/>
          <p:nvPr/>
        </p:nvSpPr>
        <p:spPr>
          <a:xfrm>
            <a:off x="1414686" y="5995778"/>
            <a:ext cx="835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0.9. (a) Input scene, (b) benchmark, (c) box, (d) HSP, (e) BF, and (f) guided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89486" y="0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(a)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2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Core Processing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Gradient extraction(GE)</a:t>
            </a:r>
          </a:p>
          <a:p>
            <a:pPr lvl="1"/>
            <a:r>
              <a:rPr lang="en-US" altLang="ko-KR" dirty="0"/>
              <a:t>Gradient exaggerates the changes in an image, resultantly, the selectivity of similarity curve with disparity is improved.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Integer disparity estimation(IDE)</a:t>
            </a:r>
          </a:p>
          <a:p>
            <a:pPr lvl="1"/>
            <a:r>
              <a:rPr lang="en-US" altLang="ko-KR" dirty="0" smtClean="0"/>
              <a:t>NCC and ZNCC have shown the best performance based on qualitative evaluation.</a:t>
            </a:r>
          </a:p>
          <a:p>
            <a:endParaRPr lang="en-US" altLang="ko-KR" sz="3200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87632"/>
              </p:ext>
            </p:extLst>
          </p:nvPr>
        </p:nvGraphicFramePr>
        <p:xfrm>
          <a:off x="3783174" y="3632317"/>
          <a:ext cx="1505621" cy="54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Equation" r:id="rId4" imgW="1168200" imgH="419040" progId="Equation.3">
                  <p:embed/>
                </p:oleObj>
              </mc:Choice>
              <mc:Fallback>
                <p:oleObj name="Equation" r:id="rId4" imgW="11682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3174" y="3632317"/>
                        <a:ext cx="1505621" cy="54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332263"/>
              </p:ext>
            </p:extLst>
          </p:nvPr>
        </p:nvGraphicFramePr>
        <p:xfrm>
          <a:off x="6140211" y="3609814"/>
          <a:ext cx="2161492" cy="585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Equation" r:id="rId6" imgW="1688760" imgH="457200" progId="Equation.3">
                  <p:embed/>
                </p:oleObj>
              </mc:Choice>
              <mc:Fallback>
                <p:oleObj name="Equation" r:id="rId6" imgW="1688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0211" y="3609814"/>
                        <a:ext cx="2161492" cy="585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82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Post-Processing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atinLnBrk="0"/>
                <a:r>
                  <a:rPr lang="en-US" altLang="ko-KR" sz="2000" dirty="0" smtClean="0"/>
                  <a:t>Cost aggregation(CA)</a:t>
                </a:r>
              </a:p>
              <a:p>
                <a:pPr lvl="1" latinLnBrk="0"/>
                <a:r>
                  <a:rPr lang="en-US" altLang="ko-KR" sz="2000" dirty="0" smtClean="0"/>
                  <a:t>Cost aggregation methods are used to refine the depth map.</a:t>
                </a:r>
              </a:p>
              <a:p>
                <a:pPr lvl="1" latinLnBrk="0"/>
                <a:r>
                  <a:rPr lang="en-US" altLang="ko-KR" sz="2000" dirty="0" smtClean="0"/>
                  <a:t>These consider the disparity of neighboring pixels and make a decision about the actual disparity of current pixel.</a:t>
                </a:r>
              </a:p>
              <a:p>
                <a:pPr lvl="1" latinLnBrk="0"/>
                <a:r>
                  <a:rPr lang="en-US" altLang="ko-KR" sz="2000" dirty="0"/>
                  <a:t>Semi-Global Matching (SGM) aggregates cost over the </a:t>
                </a:r>
                <a:r>
                  <a:rPr lang="en-US" altLang="ko-KR" sz="2000" dirty="0" smtClean="0"/>
                  <a:t>complete </a:t>
                </a:r>
                <a:r>
                  <a:rPr lang="en-US" altLang="ko-KR" sz="2000" dirty="0"/>
                  <a:t>path to a pixel</a:t>
                </a:r>
                <a:r>
                  <a:rPr lang="en-US" altLang="ko-KR" sz="2000" dirty="0" smtClean="0"/>
                  <a:t>.</a:t>
                </a:r>
              </a:p>
              <a:p>
                <a:pPr latinLnBrk="0"/>
                <a:endParaRPr lang="en-US" sz="2000" dirty="0" smtClean="0"/>
              </a:p>
              <a:p>
                <a:pPr lvl="1" latinLnBrk="0"/>
                <a:r>
                  <a:rPr lang="en-US" sz="2000" dirty="0" smtClean="0"/>
                  <a:t>For </a:t>
                </a:r>
                <a:r>
                  <a:rPr lang="en-US" sz="2000" dirty="0"/>
                  <a:t>example, the aggregated cost of pixels for a path from left to right is given by</a:t>
                </a:r>
              </a:p>
              <a:p>
                <a:pPr marL="572598" lvl="1" indent="0" latinLnBrk="0">
                  <a:buNone/>
                </a:pPr>
                <a:endParaRPr lang="en-US" sz="1200" b="0" i="1" dirty="0" smtClean="0">
                  <a:latin typeface="Cambria Math" panose="02040503050406030204" pitchFamily="18" charset="0"/>
                </a:endParaRPr>
              </a:p>
              <a:p>
                <a:pPr marL="572598" lvl="1" indent="0" latinLnBrk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−1,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lvl="1" latinLnBrk="0"/>
                <a:endParaRPr lang="en-US" sz="1800" dirty="0"/>
              </a:p>
              <a:p>
                <a:pPr lvl="1" latinLnBrk="0"/>
                <a:endParaRPr lang="en-US" sz="1800" dirty="0"/>
              </a:p>
              <a:p>
                <a:pPr lvl="1" latinLnBrk="0"/>
                <a:endParaRPr lang="en-US" sz="1800" dirty="0" smtClean="0"/>
              </a:p>
              <a:p>
                <a:pPr lvl="1" latinLnBrk="0"/>
                <a:endParaRPr lang="en-US" sz="2000" dirty="0" smtClean="0"/>
              </a:p>
              <a:p>
                <a:pPr lvl="1" latinLnBrk="0"/>
                <a:r>
                  <a:rPr lang="en-US" sz="2000" dirty="0" smtClean="0"/>
                  <a:t>Key </a:t>
                </a:r>
                <a:r>
                  <a:rPr lang="en-US" sz="2000" dirty="0"/>
                  <a:t>advantage of SGM is that it is a greedy algorithm.</a:t>
                </a:r>
              </a:p>
              <a:p>
                <a:pPr lvl="2" latinLnBrk="0"/>
                <a:r>
                  <a:rPr lang="en-US" dirty="0"/>
                  <a:t>Aggregated cost is computed by using only the aggregated cost of previous pixel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76" t="-568" r="-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74826" y="4419904"/>
                <a:ext cx="778586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15701" lvl="1" indent="-171450" latinLnBrk="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First term maintains a smooth depth.</a:t>
                </a:r>
              </a:p>
              <a:p>
                <a:pPr marL="715701" lvl="1" indent="-171450" latinLnBrk="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Second and third term allow depth to change smoothly but with a small penalty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.</a:t>
                </a:r>
              </a:p>
              <a:p>
                <a:pPr marL="715701" lvl="1" indent="-171450" latinLnBrk="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Last term applies a large penalty to sudden change in depth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is inversely related to intensity gradient.</a:t>
                </a:r>
              </a:p>
              <a:p>
                <a:pPr marL="715701" lvl="1" indent="-171450" latinLnBrk="0">
                  <a:buFont typeface="Wingdings" panose="05000000000000000000" pitchFamily="2" charset="2"/>
                  <a:buChar char="ü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Thus, SGM includes both color similarity and depth congruence.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826" y="4419904"/>
                <a:ext cx="7785865" cy="830997"/>
              </a:xfrm>
              <a:prstGeom prst="rect">
                <a:avLst/>
              </a:prstGeom>
              <a:blipFill rotWithShape="0">
                <a:blip r:embed="rId4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5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smtClean="0"/>
              <a:t>0. OAIP Overview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6740" y="953517"/>
            <a:ext cx="7335815" cy="2610290"/>
          </a:xfrm>
        </p:spPr>
        <p:txBody>
          <a:bodyPr>
            <a:normAutofit/>
          </a:bodyPr>
          <a:lstStyle/>
          <a:p>
            <a:pPr lvl="1" algn="just" latinLnBrk="0"/>
            <a:r>
              <a:rPr lang="en-US" sz="2000" dirty="0" smtClean="0"/>
              <a:t>Number of paths</a:t>
            </a:r>
          </a:p>
          <a:p>
            <a:pPr lvl="2" algn="just" latinLnBrk="0"/>
            <a:r>
              <a:rPr lang="en-US" sz="1800" dirty="0" smtClean="0"/>
              <a:t>In the papers, authors use 16 paths to the pixel.</a:t>
            </a:r>
          </a:p>
          <a:p>
            <a:pPr lvl="2" algn="just" latinLnBrk="0"/>
            <a:r>
              <a:rPr lang="en-US" sz="1800" dirty="0" smtClean="0"/>
              <a:t>Using 8 paths also provide decent results.</a:t>
            </a:r>
          </a:p>
          <a:p>
            <a:pPr lvl="2" algn="just" latinLnBrk="0"/>
            <a:r>
              <a:rPr lang="en-US" sz="1800" dirty="0" smtClean="0"/>
              <a:t>However, for hardware implementation, using only 4 paths is feasible.</a:t>
            </a:r>
          </a:p>
          <a:p>
            <a:pPr lvl="2" algn="just" latinLnBrk="0"/>
            <a:r>
              <a:rPr lang="en-US" sz="1800" dirty="0" smtClean="0"/>
              <a:t>For this, we have to maintain the aggregated costs of all pixels above and one to the left of the given pixel.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152" y="504469"/>
            <a:ext cx="1980437" cy="15187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r="49076" b="48899"/>
          <a:stretch/>
        </p:blipFill>
        <p:spPr>
          <a:xfrm>
            <a:off x="10103691" y="662050"/>
            <a:ext cx="1752155" cy="13611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30798" y="1927182"/>
            <a:ext cx="71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(a)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4039" y="1891512"/>
            <a:ext cx="81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libri" panose="020F0502020204030204" pitchFamily="34" charset="0"/>
              </a:rPr>
              <a:t>(b)</a:t>
            </a:r>
            <a:endParaRPr lang="en-US" sz="1800" b="1" dirty="0">
              <a:latin typeface="Calibri" panose="020F0502020204030204" pitchFamily="34" charset="0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660374" y="5381724"/>
            <a:ext cx="2551141" cy="405045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4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800" kern="0" dirty="0" smtClean="0"/>
              <a:t>(c)</a:t>
            </a:r>
            <a:endParaRPr lang="ko-KR" altLang="en-US" sz="1800" kern="0" dirty="0"/>
          </a:p>
        </p:txBody>
      </p:sp>
      <p:sp>
        <p:nvSpPr>
          <p:cNvPr id="17" name="내용 개체 틀 2"/>
          <p:cNvSpPr txBox="1">
            <a:spLocks/>
          </p:cNvSpPr>
          <p:nvPr/>
        </p:nvSpPr>
        <p:spPr>
          <a:xfrm>
            <a:off x="4278987" y="5392184"/>
            <a:ext cx="3415676" cy="394585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4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800" kern="0" dirty="0" smtClean="0"/>
              <a:t>(d)</a:t>
            </a:r>
            <a:endParaRPr lang="ko-KR" altLang="en-US" sz="1800" kern="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9" y="3286001"/>
            <a:ext cx="3226216" cy="2082831"/>
          </a:xfrm>
          <a:prstGeom prst="rect">
            <a:avLst/>
          </a:prstGeom>
        </p:spPr>
      </p:pic>
      <p:sp>
        <p:nvSpPr>
          <p:cNvPr id="20" name="내용 개체 틀 2"/>
          <p:cNvSpPr txBox="1">
            <a:spLocks/>
          </p:cNvSpPr>
          <p:nvPr/>
        </p:nvSpPr>
        <p:spPr>
          <a:xfrm>
            <a:off x="8206058" y="5356514"/>
            <a:ext cx="3415676" cy="394585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4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800" kern="0" dirty="0" smtClean="0"/>
              <a:t>(e)</a:t>
            </a:r>
            <a:endParaRPr lang="ko-KR" altLang="en-US" sz="1800" kern="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r="2859"/>
          <a:stretch/>
        </p:blipFill>
        <p:spPr>
          <a:xfrm>
            <a:off x="8295338" y="3230052"/>
            <a:ext cx="3197097" cy="21087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595"/>
          <a:stretch/>
        </p:blipFill>
        <p:spPr>
          <a:xfrm>
            <a:off x="4335769" y="3286001"/>
            <a:ext cx="3195355" cy="20691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2409" y="5839738"/>
            <a:ext cx="1125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Fig. 0.10. </a:t>
            </a:r>
            <a:r>
              <a:rPr lang="en-US" altLang="ko-KR" sz="1600" b="1" dirty="0">
                <a:latin typeface="Calibri" panose="020F0502020204030204" pitchFamily="34" charset="0"/>
              </a:rPr>
              <a:t>(a) The number of paths proposed in the original </a:t>
            </a:r>
            <a:r>
              <a:rPr lang="en-US" altLang="ko-KR" sz="1600" b="1" dirty="0" smtClean="0">
                <a:latin typeface="Calibri" panose="020F0502020204030204" pitchFamily="34" charset="0"/>
              </a:rPr>
              <a:t>paper, </a:t>
            </a:r>
            <a:r>
              <a:rPr lang="en-US" altLang="ko-KR" sz="1600" b="1" dirty="0">
                <a:latin typeface="Calibri" panose="020F0502020204030204" pitchFamily="34" charset="0"/>
              </a:rPr>
              <a:t>(b) the number of paths that can be used for hardware </a:t>
            </a:r>
            <a:r>
              <a:rPr lang="en-US" altLang="ko-KR" sz="1600" b="1" dirty="0" smtClean="0">
                <a:latin typeface="Calibri" panose="020F0502020204030204" pitchFamily="34" charset="0"/>
              </a:rPr>
              <a:t>implementation, </a:t>
            </a:r>
            <a:r>
              <a:rPr lang="en-US" sz="1600" b="1" dirty="0" smtClean="0">
                <a:latin typeface="Calibri" panose="020F0502020204030204" pitchFamily="34" charset="0"/>
              </a:rPr>
              <a:t>(c) Reference image, (d) </a:t>
            </a:r>
            <a:r>
              <a:rPr lang="en-US" altLang="ko-KR" sz="1600" b="1" kern="0" dirty="0">
                <a:latin typeface="Calibri" panose="020F0502020204030204" pitchFamily="34" charset="0"/>
              </a:rPr>
              <a:t>SGM result with high image </a:t>
            </a:r>
            <a:r>
              <a:rPr lang="en-US" altLang="ko-KR" sz="1600" b="1" kern="0" dirty="0" smtClean="0">
                <a:latin typeface="Calibri" panose="020F0502020204030204" pitchFamily="34" charset="0"/>
              </a:rPr>
              <a:t>PSNR and </a:t>
            </a:r>
            <a:r>
              <a:rPr lang="en-US" sz="1600" b="1" dirty="0" smtClean="0">
                <a:latin typeface="Calibri" panose="020F0502020204030204" pitchFamily="34" charset="0"/>
              </a:rPr>
              <a:t>(c) </a:t>
            </a:r>
            <a:r>
              <a:rPr lang="en-US" altLang="ko-KR" sz="1600" b="1" kern="0" dirty="0">
                <a:latin typeface="Calibri" panose="020F0502020204030204" pitchFamily="34" charset="0"/>
              </a:rPr>
              <a:t>SGM result with low image PSNR</a:t>
            </a:r>
            <a:endParaRPr lang="ko-KR" altLang="en-US" sz="1600" b="1" kern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83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Post-Processing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Fractional disparity </a:t>
            </a:r>
            <a:r>
              <a:rPr lang="en-US" altLang="ko-KR" dirty="0" smtClean="0"/>
              <a:t>estimation(FDE)</a:t>
            </a:r>
            <a:endParaRPr lang="en-US" altLang="ko-KR" dirty="0"/>
          </a:p>
          <a:p>
            <a:pPr lvl="1"/>
            <a:r>
              <a:rPr lang="en-US" altLang="ko-KR" dirty="0"/>
              <a:t>Fractional disparity extraction can be utilized to increase the depth resolution.</a:t>
            </a:r>
          </a:p>
          <a:p>
            <a:pPr lvl="1"/>
            <a:r>
              <a:rPr lang="en-US" altLang="ko-KR" dirty="0"/>
              <a:t>By applying curve-fitting to a second-order polynomial, we extract fractional disparity.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atinLnBrk="0"/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34766" y="2349674"/>
                <a:ext cx="7082935" cy="615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7668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𝒎𝒊𝒏𝒎𝒊𝒛𝒆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p>
                          <m: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𝒓𝒆𝒔𝒑𝒆𝒄𝒕𝒐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766" y="2349674"/>
                <a:ext cx="7082935" cy="615040"/>
              </a:xfrm>
              <a:prstGeom prst="rect">
                <a:avLst/>
              </a:prstGeom>
              <a:blipFill rotWithShape="0">
                <a:blip r:embed="rId3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927738"/>
              </p:ext>
            </p:extLst>
          </p:nvPr>
        </p:nvGraphicFramePr>
        <p:xfrm>
          <a:off x="1054646" y="3024749"/>
          <a:ext cx="4860540" cy="2364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50203" y="3910512"/>
                <a:ext cx="4920974" cy="723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21" indent="-28572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70C0"/>
                    </a:solidFill>
                    <a:latin typeface="Calibri" panose="020F0502020204030204" pitchFamily="34" charset="0"/>
                  </a:rPr>
                  <a:t>Estimated disparity before </a:t>
                </a:r>
                <a:r>
                  <a:rPr lang="en-US" altLang="ko-KR" sz="1600" dirty="0" smtClean="0">
                    <a:solidFill>
                      <a:srgbClr val="0070C0"/>
                    </a:solidFill>
                    <a:latin typeface="Calibri" panose="020F0502020204030204" pitchFamily="34" charset="0"/>
                  </a:rPr>
                  <a:t>FDE </a:t>
                </a:r>
                <a:r>
                  <a:rPr lang="en-US" altLang="ko-KR" sz="1600" dirty="0">
                    <a:solidFill>
                      <a:srgbClr val="0070C0"/>
                    </a:solidFill>
                    <a:latin typeface="Calibri" panose="020F0502020204030204" pitchFamily="34" charset="0"/>
                  </a:rPr>
                  <a:t>is 0. </a:t>
                </a:r>
              </a:p>
              <a:p>
                <a:pPr marL="285721" indent="-28572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Estimated disparity after </a:t>
                </a:r>
                <a:r>
                  <a:rPr lang="en-US" altLang="ko-KR" sz="1600" dirty="0" smtClean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FDE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0.0065</m:t>
                        </m:r>
                      </m:num>
                      <m:den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×(−0.0195)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is 0.1666.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03" y="3910512"/>
                <a:ext cx="4920974" cy="723340"/>
              </a:xfrm>
              <a:prstGeom prst="rect">
                <a:avLst/>
              </a:prstGeom>
              <a:blipFill rotWithShape="0">
                <a:blip r:embed="rId5"/>
                <a:stretch>
                  <a:fillRect l="-495" t="-2521" r="-124" b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6"/>
          <p:cNvSpPr/>
          <p:nvPr/>
        </p:nvSpPr>
        <p:spPr>
          <a:xfrm>
            <a:off x="5915187" y="3469555"/>
            <a:ext cx="1845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>
                  <a:lumMod val="50000"/>
                  <a:lumOff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 smtClean="0">
                <a:latin typeface="Calibri" panose="020F0502020204030204" pitchFamily="34" charset="0"/>
              </a:rPr>
              <a:t>Example</a:t>
            </a:r>
            <a:r>
              <a:rPr lang="en-US" altLang="ko-KR" sz="1800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11" name="모서리가 둥근 직사각형 8"/>
          <p:cNvSpPr/>
          <p:nvPr/>
        </p:nvSpPr>
        <p:spPr bwMode="auto">
          <a:xfrm>
            <a:off x="919630" y="3018395"/>
            <a:ext cx="10261140" cy="2227752"/>
          </a:xfrm>
          <a:prstGeom prst="roundRect">
            <a:avLst/>
          </a:prstGeom>
          <a:noFill/>
          <a:ln w="6350" cap="flat" cmpd="sng" algn="ctr">
            <a:solidFill>
              <a:srgbClr val="4E7AB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Experimental Environments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Camera</a:t>
            </a:r>
          </a:p>
          <a:p>
            <a:pPr lvl="1"/>
            <a:r>
              <a:rPr lang="en-US" altLang="ko-KR" dirty="0" smtClean="0"/>
              <a:t>CIS model : Hi231 - 4 color (RGB IR)</a:t>
            </a:r>
          </a:p>
          <a:p>
            <a:pPr lvl="1"/>
            <a:r>
              <a:rPr lang="en-US" altLang="ko-KR" dirty="0" smtClean="0"/>
              <a:t>CIS resolution </a:t>
            </a:r>
            <a:r>
              <a:rPr lang="en-US" altLang="ko-KR" dirty="0"/>
              <a:t>: 1956x1232 (</a:t>
            </a:r>
            <a:r>
              <a:rPr lang="en-US" altLang="ko-KR" dirty="0" smtClean="0"/>
              <a:t>2.4M</a:t>
            </a:r>
            <a:r>
              <a:rPr lang="en-US" altLang="ko-KR" dirty="0"/>
              <a:t>) </a:t>
            </a:r>
            <a:r>
              <a:rPr lang="en-US" altLang="ko-KR" dirty="0" smtClean="0"/>
              <a:t>10bits</a:t>
            </a:r>
          </a:p>
          <a:p>
            <a:pPr lvl="1"/>
            <a:r>
              <a:rPr lang="en-US" altLang="ko-KR" dirty="0" smtClean="0"/>
              <a:t>Lens type : M12 (CCTV lens)</a:t>
            </a:r>
          </a:p>
          <a:p>
            <a:pPr lvl="1"/>
            <a:r>
              <a:rPr lang="en-US" altLang="ko-KR" dirty="0"/>
              <a:t>Focal length : </a:t>
            </a:r>
            <a:r>
              <a:rPr lang="en-US" altLang="ko-KR" dirty="0" smtClean="0"/>
              <a:t>8mm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Test aperture </a:t>
            </a:r>
            <a:r>
              <a:rPr lang="en-US" altLang="ko-KR" sz="1600" dirty="0"/>
              <a:t>(unit : mm)</a:t>
            </a:r>
            <a:endParaRPr lang="ko-KR" altLang="en-US" sz="1600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Test light source</a:t>
            </a:r>
          </a:p>
          <a:p>
            <a:pPr lvl="1"/>
            <a:r>
              <a:rPr lang="en-US" altLang="ko-KR" dirty="0" smtClean="0"/>
              <a:t>Fluorescent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45" name="타원 38"/>
          <p:cNvSpPr/>
          <p:nvPr/>
        </p:nvSpPr>
        <p:spPr>
          <a:xfrm>
            <a:off x="5465136" y="3969854"/>
            <a:ext cx="1032482" cy="1038440"/>
          </a:xfrm>
          <a:prstGeom prst="ellipse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46" name="타원 39"/>
          <p:cNvSpPr/>
          <p:nvPr/>
        </p:nvSpPr>
        <p:spPr>
          <a:xfrm>
            <a:off x="6269904" y="3884420"/>
            <a:ext cx="504637" cy="11788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47" name="타원 40"/>
          <p:cNvSpPr/>
          <p:nvPr/>
        </p:nvSpPr>
        <p:spPr>
          <a:xfrm>
            <a:off x="4869963" y="3794410"/>
            <a:ext cx="813890" cy="13893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48" name="타원 41"/>
          <p:cNvSpPr/>
          <p:nvPr/>
        </p:nvSpPr>
        <p:spPr>
          <a:xfrm>
            <a:off x="5465136" y="3969854"/>
            <a:ext cx="1032482" cy="103844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50" name="원호 43"/>
          <p:cNvSpPr/>
          <p:nvPr/>
        </p:nvSpPr>
        <p:spPr>
          <a:xfrm flipH="1">
            <a:off x="5286963" y="3966362"/>
            <a:ext cx="397612" cy="1039327"/>
          </a:xfrm>
          <a:prstGeom prst="arc">
            <a:avLst>
              <a:gd name="adj1" fmla="val 6581228"/>
              <a:gd name="adj2" fmla="val 1494208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sp>
        <p:nvSpPr>
          <p:cNvPr id="43" name="TextBox 52"/>
          <p:cNvSpPr txBox="1"/>
          <p:nvPr/>
        </p:nvSpPr>
        <p:spPr>
          <a:xfrm>
            <a:off x="5292421" y="4201035"/>
            <a:ext cx="551354" cy="35286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RGB</a:t>
            </a:r>
            <a:endParaRPr lang="ko-KR" altLang="en-US" sz="1000" dirty="0"/>
          </a:p>
        </p:txBody>
      </p:sp>
      <p:sp>
        <p:nvSpPr>
          <p:cNvPr id="44" name="TextBox 53"/>
          <p:cNvSpPr txBox="1"/>
          <p:nvPr/>
        </p:nvSpPr>
        <p:spPr>
          <a:xfrm>
            <a:off x="6223330" y="4155183"/>
            <a:ext cx="294054" cy="35286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tIns="0" rIns="0" b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/>
              <a:t>IR</a:t>
            </a:r>
            <a:endParaRPr lang="ko-KR" altLang="en-US" sz="1000" dirty="0"/>
          </a:p>
        </p:txBody>
      </p:sp>
      <p:cxnSp>
        <p:nvCxnSpPr>
          <p:cNvPr id="51" name="직선 연결선 50"/>
          <p:cNvCxnSpPr/>
          <p:nvPr/>
        </p:nvCxnSpPr>
        <p:spPr bwMode="auto">
          <a:xfrm>
            <a:off x="5469453" y="4476023"/>
            <a:ext cx="0" cy="9716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/>
          <p:nvPr/>
        </p:nvCxnSpPr>
        <p:spPr bwMode="auto">
          <a:xfrm flipH="1">
            <a:off x="6498380" y="4476023"/>
            <a:ext cx="1" cy="97166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화살표 연결선 52"/>
          <p:cNvCxnSpPr/>
          <p:nvPr/>
        </p:nvCxnSpPr>
        <p:spPr bwMode="auto">
          <a:xfrm>
            <a:off x="5469453" y="5339132"/>
            <a:ext cx="102816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cxnSp>
        <p:nvCxnSpPr>
          <p:cNvPr id="56" name="직선 연결선 55"/>
          <p:cNvCxnSpPr/>
          <p:nvPr/>
        </p:nvCxnSpPr>
        <p:spPr bwMode="auto">
          <a:xfrm>
            <a:off x="5577111" y="4486025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>
            <a:off x="6373594" y="4508049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화살표 연결선 58"/>
          <p:cNvCxnSpPr/>
          <p:nvPr/>
        </p:nvCxnSpPr>
        <p:spPr bwMode="auto">
          <a:xfrm>
            <a:off x="5575808" y="5121590"/>
            <a:ext cx="79454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60" name="타원 59"/>
          <p:cNvSpPr/>
          <p:nvPr/>
        </p:nvSpPr>
        <p:spPr bwMode="auto">
          <a:xfrm>
            <a:off x="5552949" y="4462330"/>
            <a:ext cx="45719" cy="45719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6348697" y="4464013"/>
            <a:ext cx="45719" cy="45719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860602" y="5324580"/>
            <a:ext cx="2458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Calibri" panose="020F0502020204030204" pitchFamily="34" charset="0"/>
              </a:rPr>
              <a:t>5</a:t>
            </a:r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804071" y="5083823"/>
            <a:ext cx="38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Calibri" panose="020F0502020204030204" pitchFamily="34" charset="0"/>
              </a:rPr>
              <a:t>3.5</a:t>
            </a:r>
            <a:endParaRPr lang="ko-KR" altLang="en-US" sz="1000" dirty="0">
              <a:latin typeface="Calibri" panose="020F0502020204030204" pitchFamily="34" charset="0"/>
            </a:endParaRPr>
          </a:p>
        </p:txBody>
      </p:sp>
      <p:sp>
        <p:nvSpPr>
          <p:cNvPr id="75" name="원호 43"/>
          <p:cNvSpPr/>
          <p:nvPr/>
        </p:nvSpPr>
        <p:spPr>
          <a:xfrm rot="10800000" flipH="1">
            <a:off x="6265149" y="3973493"/>
            <a:ext cx="397612" cy="1039327"/>
          </a:xfrm>
          <a:prstGeom prst="arc">
            <a:avLst>
              <a:gd name="adj1" fmla="val 6581228"/>
              <a:gd name="adj2" fmla="val 1494208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/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6264745" y="3796091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/>
          <p:nvPr/>
        </p:nvCxnSpPr>
        <p:spPr bwMode="auto">
          <a:xfrm>
            <a:off x="6497618" y="3799787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>
            <a:off x="6259983" y="3839415"/>
            <a:ext cx="23763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6204242" y="3605085"/>
            <a:ext cx="38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Calibri" panose="020F0502020204030204" pitchFamily="34" charset="0"/>
              </a:rPr>
              <a:t>1.5</a:t>
            </a:r>
            <a:endParaRPr lang="ko-KR" altLang="en-US" sz="1000" dirty="0">
              <a:latin typeface="Calibri" panose="020F0502020204030204" pitchFamily="34" charset="0"/>
            </a:endParaRPr>
          </a:p>
        </p:txBody>
      </p:sp>
      <p:cxnSp>
        <p:nvCxnSpPr>
          <p:cNvPr id="66" name="직선 연결선 65"/>
          <p:cNvCxnSpPr/>
          <p:nvPr/>
        </p:nvCxnSpPr>
        <p:spPr bwMode="auto">
          <a:xfrm>
            <a:off x="5471648" y="3786310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연결선 66"/>
          <p:cNvCxnSpPr/>
          <p:nvPr/>
        </p:nvCxnSpPr>
        <p:spPr bwMode="auto">
          <a:xfrm>
            <a:off x="5685471" y="3790006"/>
            <a:ext cx="0" cy="7066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직선 화살표 연결선 67"/>
          <p:cNvCxnSpPr/>
          <p:nvPr/>
        </p:nvCxnSpPr>
        <p:spPr bwMode="auto">
          <a:xfrm>
            <a:off x="5466886" y="3829634"/>
            <a:ext cx="21696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5399920" y="3575876"/>
            <a:ext cx="380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Calibri" panose="020F0502020204030204" pitchFamily="34" charset="0"/>
              </a:rPr>
              <a:t>1.5</a:t>
            </a:r>
            <a:endParaRPr lang="ko-KR" altLang="en-US" sz="1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Disparity resolution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sp>
        <p:nvSpPr>
          <p:cNvPr id="23" name="직사각형 22"/>
          <p:cNvSpPr/>
          <p:nvPr/>
        </p:nvSpPr>
        <p:spPr>
          <a:xfrm>
            <a:off x="2444755" y="2702207"/>
            <a:ext cx="675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6cm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851768" y="2170462"/>
            <a:ext cx="769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106cm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9994846" y="2055876"/>
            <a:ext cx="225697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&lt;Test setting&gt;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Image size : 978x616 10bits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Color channel : Red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Focus distance : 40cm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Patch size : 75x35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Search range : -30 ~ 7 pixels</a:t>
            </a:r>
          </a:p>
          <a:p>
            <a:r>
              <a:rPr lang="en-US" altLang="ko-KR" sz="1400" dirty="0" smtClean="0"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37" name="직사각형 36"/>
          <p:cNvSpPr/>
          <p:nvPr/>
        </p:nvSpPr>
        <p:spPr>
          <a:xfrm rot="2700000">
            <a:off x="2185295" y="2384447"/>
            <a:ext cx="6759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…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53239" y="3866507"/>
            <a:ext cx="15915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 smtClean="0">
                <a:latin typeface="Calibri" panose="020F0502020204030204" pitchFamily="34" charset="0"/>
              </a:rPr>
              <a:t>&lt;Test scene&gt;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2904980" y="2150936"/>
            <a:ext cx="20346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6cm ~ 106cm</a:t>
            </a:r>
          </a:p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(interval : 1cm, 101 levels)</a:t>
            </a:r>
          </a:p>
        </p:txBody>
      </p:sp>
      <p:sp>
        <p:nvSpPr>
          <p:cNvPr id="40" name="오른쪽 중괄호 39"/>
          <p:cNvSpPr/>
          <p:nvPr/>
        </p:nvSpPr>
        <p:spPr bwMode="auto">
          <a:xfrm rot="19325459">
            <a:off x="2771701" y="2157288"/>
            <a:ext cx="136036" cy="685417"/>
          </a:xfrm>
          <a:prstGeom prst="rightBrace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61" y="2410936"/>
            <a:ext cx="1638835" cy="10322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1" y="2563336"/>
            <a:ext cx="1638835" cy="10322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1" y="2715736"/>
            <a:ext cx="1638835" cy="10322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1" y="2868136"/>
            <a:ext cx="1638835" cy="10322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30" y="929143"/>
            <a:ext cx="5488350" cy="4161681"/>
          </a:xfrm>
          <a:prstGeom prst="rect">
            <a:avLst/>
          </a:prstGeom>
        </p:spPr>
      </p:pic>
      <p:sp>
        <p:nvSpPr>
          <p:cNvPr id="27" name="내용 개체 틀 2"/>
          <p:cNvSpPr txBox="1">
            <a:spLocks/>
          </p:cNvSpPr>
          <p:nvPr/>
        </p:nvSpPr>
        <p:spPr>
          <a:xfrm>
            <a:off x="2322044" y="4945039"/>
            <a:ext cx="480911" cy="405045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4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800" kern="0" dirty="0" smtClean="0"/>
              <a:t>(a)</a:t>
            </a:r>
            <a:endParaRPr lang="ko-KR" altLang="en-US" sz="1800" kern="0" dirty="0"/>
          </a:p>
        </p:txBody>
      </p:sp>
      <p:sp>
        <p:nvSpPr>
          <p:cNvPr id="28" name="내용 개체 틀 2"/>
          <p:cNvSpPr txBox="1">
            <a:spLocks/>
          </p:cNvSpPr>
          <p:nvPr/>
        </p:nvSpPr>
        <p:spPr>
          <a:xfrm>
            <a:off x="7490361" y="4984761"/>
            <a:ext cx="570921" cy="405045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4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800" kern="0" dirty="0" smtClean="0"/>
              <a:t>(b)</a:t>
            </a:r>
            <a:endParaRPr lang="ko-KR" altLang="en-US" sz="1800" kern="0" dirty="0"/>
          </a:p>
        </p:txBody>
      </p:sp>
      <p:sp>
        <p:nvSpPr>
          <p:cNvPr id="29" name="TextBox 28"/>
          <p:cNvSpPr txBox="1"/>
          <p:nvPr/>
        </p:nvSpPr>
        <p:spPr>
          <a:xfrm>
            <a:off x="1999751" y="5649066"/>
            <a:ext cx="7822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0.11. (a) Test scene and (b) disparity-distance relationship.</a:t>
            </a:r>
            <a:endParaRPr lang="en-US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24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91" y="1621868"/>
            <a:ext cx="5491012" cy="3455384"/>
          </a:xfrm>
          <a:prstGeom prst="rect">
            <a:avLst/>
          </a:prstGeom>
        </p:spPr>
      </p:pic>
      <p:sp>
        <p:nvSpPr>
          <p:cNvPr id="17" name="직사각형 5"/>
          <p:cNvSpPr/>
          <p:nvPr/>
        </p:nvSpPr>
        <p:spPr>
          <a:xfrm>
            <a:off x="7355346" y="2124649"/>
            <a:ext cx="2881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9851" y="5184989"/>
            <a:ext cx="2835315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0.12. Input scene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64" y="2257432"/>
            <a:ext cx="5491011" cy="345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957" y="202180"/>
            <a:ext cx="2473062" cy="139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1" y="2261669"/>
            <a:ext cx="5491012" cy="34585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25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76380" y="1955999"/>
            <a:ext cx="591312" cy="4036239"/>
            <a:chOff x="11047077" y="977426"/>
            <a:chExt cx="591526" cy="363439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8021" y="1252664"/>
              <a:ext cx="263553" cy="3107549"/>
            </a:xfrm>
            <a:prstGeom prst="rect">
              <a:avLst/>
            </a:prstGeom>
          </p:spPr>
        </p:pic>
        <p:sp>
          <p:nvSpPr>
            <p:cNvPr id="43" name="TextBox 36"/>
            <p:cNvSpPr txBox="1"/>
            <p:nvPr/>
          </p:nvSpPr>
          <p:spPr>
            <a:xfrm>
              <a:off x="11060994" y="977426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TextBox 37"/>
            <p:cNvSpPr txBox="1"/>
            <p:nvPr/>
          </p:nvSpPr>
          <p:spPr>
            <a:xfrm>
              <a:off x="11047077" y="4334782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0332374" y="157510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(a)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4318" y="5714923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(b)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50892" y="564098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(c)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41323" y="6006486"/>
            <a:ext cx="9487787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 0.13.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(a) Input scene, (b) sparse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and (c) full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7" name="직사각형 5"/>
          <p:cNvSpPr/>
          <p:nvPr/>
        </p:nvSpPr>
        <p:spPr>
          <a:xfrm>
            <a:off x="7430490" y="363159"/>
            <a:ext cx="1844756" cy="127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</p:spTree>
    <p:extLst>
      <p:ext uri="{BB962C8B-B14F-4D97-AF65-F5344CB8AC3E}">
        <p14:creationId xmlns:p14="http://schemas.microsoft.com/office/powerpoint/2010/main" val="397092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61" y="1621868"/>
            <a:ext cx="5496741" cy="34553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26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7355346" y="2124649"/>
            <a:ext cx="2881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9851" y="5184989"/>
            <a:ext cx="2835315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0.14. Input scene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2" y="2264483"/>
            <a:ext cx="5491012" cy="3458552"/>
          </a:xfrm>
          <a:prstGeom prst="rect">
            <a:avLst/>
          </a:prstGeom>
        </p:spPr>
      </p:pic>
      <p:pic>
        <p:nvPicPr>
          <p:cNvPr id="33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154" y="199344"/>
            <a:ext cx="2485530" cy="14035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27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76380" y="1955999"/>
            <a:ext cx="591312" cy="4036239"/>
            <a:chOff x="11047077" y="977426"/>
            <a:chExt cx="591526" cy="363439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8021" y="1252664"/>
              <a:ext cx="263553" cy="3107549"/>
            </a:xfrm>
            <a:prstGeom prst="rect">
              <a:avLst/>
            </a:prstGeom>
          </p:spPr>
        </p:pic>
        <p:sp>
          <p:nvSpPr>
            <p:cNvPr id="43" name="TextBox 36"/>
            <p:cNvSpPr txBox="1"/>
            <p:nvPr/>
          </p:nvSpPr>
          <p:spPr>
            <a:xfrm>
              <a:off x="11060994" y="977426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TextBox 37"/>
            <p:cNvSpPr txBox="1"/>
            <p:nvPr/>
          </p:nvSpPr>
          <p:spPr>
            <a:xfrm>
              <a:off x="11047077" y="4334782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332374" y="157510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(a)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54318" y="5714923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(b)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50892" y="564098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(c)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1323" y="6006486"/>
            <a:ext cx="9487787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 0.15.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(a) Input scene, (b) sparse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and (c) full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60" y="2261918"/>
            <a:ext cx="5490616" cy="3458302"/>
          </a:xfrm>
          <a:prstGeom prst="rect">
            <a:avLst/>
          </a:prstGeom>
        </p:spPr>
      </p:pic>
      <p:sp>
        <p:nvSpPr>
          <p:cNvPr id="16" name="직사각형 5"/>
          <p:cNvSpPr/>
          <p:nvPr/>
        </p:nvSpPr>
        <p:spPr>
          <a:xfrm>
            <a:off x="7430490" y="363159"/>
            <a:ext cx="1844756" cy="127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</p:spTree>
    <p:extLst>
      <p:ext uri="{BB962C8B-B14F-4D97-AF65-F5344CB8AC3E}">
        <p14:creationId xmlns:p14="http://schemas.microsoft.com/office/powerpoint/2010/main" val="35709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61" y="1621868"/>
            <a:ext cx="5496741" cy="345538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28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7355346" y="2124649"/>
            <a:ext cx="2881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9851" y="5184989"/>
            <a:ext cx="2835315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0.16. Input scene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9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117" y="189434"/>
            <a:ext cx="2484337" cy="14065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94" y="2257594"/>
            <a:ext cx="5497481" cy="3462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1" y="2261514"/>
            <a:ext cx="5491011" cy="34585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29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32374" y="157510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(a)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76380" y="1955999"/>
            <a:ext cx="591312" cy="4036239"/>
            <a:chOff x="11047077" y="977426"/>
            <a:chExt cx="591526" cy="363439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8021" y="1252664"/>
              <a:ext cx="263553" cy="3107549"/>
            </a:xfrm>
            <a:prstGeom prst="rect">
              <a:avLst/>
            </a:prstGeom>
          </p:spPr>
        </p:pic>
        <p:sp>
          <p:nvSpPr>
            <p:cNvPr id="43" name="TextBox 36"/>
            <p:cNvSpPr txBox="1"/>
            <p:nvPr/>
          </p:nvSpPr>
          <p:spPr>
            <a:xfrm>
              <a:off x="11060994" y="977426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TextBox 37"/>
            <p:cNvSpPr txBox="1"/>
            <p:nvPr/>
          </p:nvSpPr>
          <p:spPr>
            <a:xfrm>
              <a:off x="11047077" y="4334782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54318" y="5714923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(b)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50892" y="564098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(c)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1323" y="6006486"/>
            <a:ext cx="9487787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 0.17.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(a) Input scene, (b) sparse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and (c) full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6" name="직사각형 5"/>
          <p:cNvSpPr/>
          <p:nvPr/>
        </p:nvSpPr>
        <p:spPr>
          <a:xfrm>
            <a:off x="7430490" y="363159"/>
            <a:ext cx="1844756" cy="127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</p:spTree>
    <p:extLst>
      <p:ext uri="{BB962C8B-B14F-4D97-AF65-F5344CB8AC3E}">
        <p14:creationId xmlns:p14="http://schemas.microsoft.com/office/powerpoint/2010/main" val="180790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Direct Depth </a:t>
            </a:r>
            <a:r>
              <a:rPr lang="en-US" altLang="ko-KR" dirty="0" smtClean="0"/>
              <a:t>technology based </a:t>
            </a:r>
            <a:r>
              <a:rPr lang="en-US" altLang="ko-KR" dirty="0"/>
              <a:t>on Offset IR Aperture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3200" dirty="0"/>
              <a:t>Direct advantages over</a:t>
            </a:r>
          </a:p>
          <a:p>
            <a:pPr lvl="1"/>
            <a:r>
              <a:rPr lang="en-US" altLang="ko-KR" sz="2800" dirty="0" smtClean="0"/>
              <a:t>DFD</a:t>
            </a:r>
          </a:p>
          <a:p>
            <a:pPr lvl="1"/>
            <a:r>
              <a:rPr lang="en-US" altLang="ko-KR" sz="2800" dirty="0" smtClean="0"/>
              <a:t>Stereo camera</a:t>
            </a:r>
          </a:p>
          <a:p>
            <a:pPr lvl="1"/>
            <a:r>
              <a:rPr lang="en-US" altLang="ko-KR" sz="2800" dirty="0" smtClean="0"/>
              <a:t>Earlier OA</a:t>
            </a:r>
          </a:p>
          <a:p>
            <a:pPr lvl="1"/>
            <a:r>
              <a:rPr lang="en-US" altLang="ko-KR" sz="2800" dirty="0" smtClean="0"/>
              <a:t>Software-centric approach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73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53" y="1624513"/>
            <a:ext cx="5493394" cy="34600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30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7355346" y="2124649"/>
            <a:ext cx="2881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9851" y="5184989"/>
            <a:ext cx="2835315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0.18. Input scene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71" y="198372"/>
            <a:ext cx="2493711" cy="1397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92" y="2251332"/>
            <a:ext cx="5482452" cy="3453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47" y="2257434"/>
            <a:ext cx="5489327" cy="34574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31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76380" y="1955999"/>
            <a:ext cx="591312" cy="4036239"/>
            <a:chOff x="11047077" y="977426"/>
            <a:chExt cx="591526" cy="363439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8021" y="1252664"/>
              <a:ext cx="263553" cy="3107549"/>
            </a:xfrm>
            <a:prstGeom prst="rect">
              <a:avLst/>
            </a:prstGeom>
          </p:spPr>
        </p:pic>
        <p:sp>
          <p:nvSpPr>
            <p:cNvPr id="43" name="TextBox 36"/>
            <p:cNvSpPr txBox="1"/>
            <p:nvPr/>
          </p:nvSpPr>
          <p:spPr>
            <a:xfrm>
              <a:off x="11060994" y="977426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TextBox 37"/>
            <p:cNvSpPr txBox="1"/>
            <p:nvPr/>
          </p:nvSpPr>
          <p:spPr>
            <a:xfrm>
              <a:off x="11047077" y="4334782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332374" y="157510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(a)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4318" y="5714923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(b)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50892" y="564098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(c)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41323" y="6006486"/>
            <a:ext cx="9487787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0.19. (a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) Input scene, (b) sparse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and (c) full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7" name="직사각형 5"/>
          <p:cNvSpPr/>
          <p:nvPr/>
        </p:nvSpPr>
        <p:spPr>
          <a:xfrm>
            <a:off x="7430490" y="363159"/>
            <a:ext cx="1844756" cy="127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</p:spTree>
    <p:extLst>
      <p:ext uri="{BB962C8B-B14F-4D97-AF65-F5344CB8AC3E}">
        <p14:creationId xmlns:p14="http://schemas.microsoft.com/office/powerpoint/2010/main" val="122185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07" y="1624513"/>
            <a:ext cx="5493394" cy="34600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32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직사각형 5"/>
          <p:cNvSpPr/>
          <p:nvPr/>
        </p:nvSpPr>
        <p:spPr>
          <a:xfrm>
            <a:off x="7355346" y="2124649"/>
            <a:ext cx="2881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99851" y="5184989"/>
            <a:ext cx="2835315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0.20. Input scene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4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72" y="196691"/>
            <a:ext cx="2491326" cy="1399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6" y="2264560"/>
            <a:ext cx="5473448" cy="3447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264" y="2264560"/>
            <a:ext cx="5478011" cy="3450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33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1476380" y="1955999"/>
            <a:ext cx="591312" cy="4036239"/>
            <a:chOff x="11047077" y="977426"/>
            <a:chExt cx="591526" cy="3634390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18021" y="1252664"/>
              <a:ext cx="263553" cy="3107549"/>
            </a:xfrm>
            <a:prstGeom prst="rect">
              <a:avLst/>
            </a:prstGeom>
          </p:spPr>
        </p:pic>
        <p:sp>
          <p:nvSpPr>
            <p:cNvPr id="43" name="TextBox 36"/>
            <p:cNvSpPr txBox="1"/>
            <p:nvPr/>
          </p:nvSpPr>
          <p:spPr>
            <a:xfrm>
              <a:off x="11060994" y="977426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TextBox 37"/>
            <p:cNvSpPr txBox="1"/>
            <p:nvPr/>
          </p:nvSpPr>
          <p:spPr>
            <a:xfrm>
              <a:off x="11047077" y="4334782"/>
              <a:ext cx="577609" cy="277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0332374" y="157510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(a)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4318" y="5714923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(b)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50892" y="5640981"/>
            <a:ext cx="437390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(c)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41323" y="6006486"/>
            <a:ext cx="9487787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. 0.21.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(a) Input scene, (b) sparse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 and (c) full 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depthmap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7" name="직사각형 5"/>
          <p:cNvSpPr/>
          <p:nvPr/>
        </p:nvSpPr>
        <p:spPr>
          <a:xfrm>
            <a:off x="7430490" y="363159"/>
            <a:ext cx="1844756" cy="1276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&lt;Test setting&gt;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Color channel : Red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Focus distance : 40cm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Kernel size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33x33</a:t>
            </a:r>
            <a:endParaRPr lang="en-US" altLang="ko-K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Search range :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-20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~ </a:t>
            </a:r>
            <a:r>
              <a:rPr lang="en-US" altLang="ko-KR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5 </a:t>
            </a: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pixels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Calibri" panose="020F0502020204030204" pitchFamily="34" charset="0"/>
              </a:rPr>
              <a:t>Light source : Fluorescent</a:t>
            </a:r>
          </a:p>
        </p:txBody>
      </p:sp>
    </p:spTree>
    <p:extLst>
      <p:ext uri="{BB962C8B-B14F-4D97-AF65-F5344CB8AC3E}">
        <p14:creationId xmlns:p14="http://schemas.microsoft.com/office/powerpoint/2010/main" val="319465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/>
          <p:cNvGraphicFramePr>
            <a:graphicFrameLocks/>
          </p:cNvGraphicFramePr>
          <p:nvPr>
            <p:extLst/>
          </p:nvPr>
        </p:nvGraphicFramePr>
        <p:xfrm>
          <a:off x="1889123" y="730471"/>
          <a:ext cx="8198739" cy="5411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Execution 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>
                <a:solidFill>
                  <a:srgbClr val="FFFFFF">
                    <a:lumMod val="50000"/>
                  </a:srgbClr>
                </a:solidFill>
              </a:rPr>
              <a:pPr>
                <a:defRPr/>
              </a:pPr>
              <a:t>34</a:t>
            </a:fld>
            <a:endParaRPr lang="en-US" altLang="ko-KR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2511" y="6090775"/>
            <a:ext cx="2384402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</a:rPr>
              <a:t>Total exe. time : </a:t>
            </a:r>
            <a:r>
              <a:rPr lang="en-US" altLang="ko-KR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1.401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endParaRPr lang="ko-KR" alt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4479" y="6090775"/>
            <a:ext cx="2384402" cy="338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</a:rPr>
              <a:t>Total exe. time : </a:t>
            </a:r>
            <a:r>
              <a:rPr lang="en-US" altLang="ko-KR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2.323s</a:t>
            </a:r>
            <a:endParaRPr lang="ko-KR" altLang="en-US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37433" y="734356"/>
            <a:ext cx="1450430" cy="30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</a:rPr>
              <a:t>(unit : seconds)</a:t>
            </a:r>
            <a:endParaRPr lang="ko-KR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4213" y="6424513"/>
            <a:ext cx="41196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Fig. </a:t>
            </a:r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0.22. Computation time of OAIP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/>
          <p:cNvSpPr>
            <a:spLocks noGrp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</p:spPr>
        <p:txBody>
          <a:bodyPr/>
          <a:lstStyle/>
          <a:p>
            <a:r>
              <a:rPr lang="en-US" altLang="ko-KR" dirty="0" smtClean="0"/>
              <a:t>1. Leakage Compensation(LC)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31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Pre-Processing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Leakage compensation</a:t>
            </a:r>
          </a:p>
          <a:p>
            <a:pPr lvl="1"/>
            <a:r>
              <a:rPr lang="en-US" altLang="ko-KR" dirty="0" smtClean="0"/>
              <a:t>Since the RGB and IR response curves overlap, crosstalk occurs between the RGB and IR images.</a:t>
            </a:r>
          </a:p>
          <a:p>
            <a:pPr lvl="1"/>
            <a:r>
              <a:rPr lang="en-US" altLang="ko-KR" dirty="0" smtClean="0"/>
              <a:t>We compensate for the cross-spectral crosstalk by subtracting scaled signals.</a:t>
            </a:r>
          </a:p>
          <a:p>
            <a:pPr lvl="1"/>
            <a:r>
              <a:rPr lang="en-US" altLang="ko-KR" dirty="0" smtClean="0"/>
              <a:t>Correction is performed using the following equations.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1180771" y="6490134"/>
            <a:ext cx="521374" cy="270030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2618369" y="3402069"/>
            <a:ext cx="3394559" cy="2129037"/>
            <a:chOff x="3803884" y="2529694"/>
            <a:chExt cx="4091522" cy="3644307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3884" y="2535901"/>
              <a:ext cx="4091522" cy="3408480"/>
            </a:xfrm>
            <a:prstGeom prst="rect">
              <a:avLst/>
            </a:prstGeom>
          </p:spPr>
        </p:pic>
        <p:cxnSp>
          <p:nvCxnSpPr>
            <p:cNvPr id="49" name="직선 연결선 48"/>
            <p:cNvCxnSpPr/>
            <p:nvPr/>
          </p:nvCxnSpPr>
          <p:spPr>
            <a:xfrm>
              <a:off x="6320231" y="2529694"/>
              <a:ext cx="0" cy="362712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7490361" y="2546881"/>
              <a:ext cx="0" cy="362712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292936" y="5770054"/>
              <a:ext cx="1197425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직사각형 51"/>
              <p:cNvSpPr/>
              <p:nvPr/>
            </p:nvSpPr>
            <p:spPr>
              <a:xfrm>
                <a:off x="4679879" y="5296932"/>
                <a:ext cx="935904" cy="294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latin typeface="Cambria Math" panose="02040503050406030204" pitchFamily="18" charset="0"/>
                        </a:rPr>
                        <m:t>𝑹𝑮</m:t>
                      </m:r>
                      <m:sSub>
                        <m:sSub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𝒍𝒆𝒂𝒌𝒂𝒈𝒆</m:t>
                          </m:r>
                        </m:sub>
                      </m:sSub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52" name="직사각형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79" y="5296932"/>
                <a:ext cx="935904" cy="294568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050201" y="3411235"/>
            <a:ext cx="3065249" cy="2103908"/>
            <a:chOff x="8005585" y="2529694"/>
            <a:chExt cx="4058645" cy="356084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5585" y="2529694"/>
              <a:ext cx="4058645" cy="3414687"/>
            </a:xfrm>
            <a:prstGeom prst="rect">
              <a:avLst/>
            </a:prstGeom>
          </p:spPr>
        </p:pic>
        <p:cxnSp>
          <p:nvCxnSpPr>
            <p:cNvPr id="53" name="직선 연결선 52"/>
            <p:cNvCxnSpPr/>
            <p:nvPr/>
          </p:nvCxnSpPr>
          <p:spPr>
            <a:xfrm>
              <a:off x="8570481" y="2574699"/>
              <a:ext cx="0" cy="351583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10524933" y="2546881"/>
              <a:ext cx="0" cy="3543656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8570481" y="5770054"/>
              <a:ext cx="1954452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직사각형 55"/>
              <p:cNvSpPr/>
              <p:nvPr/>
            </p:nvSpPr>
            <p:spPr>
              <a:xfrm>
                <a:off x="6892153" y="5359188"/>
                <a:ext cx="73690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𝑰𝑹</m:t>
                          </m:r>
                        </m:e>
                        <m:sub>
                          <m:r>
                            <a:rPr lang="en-US" altLang="ko-KR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</m:oMathPara>
                </a14:m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직사각형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153" y="5359188"/>
                <a:ext cx="736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844956" y="2601068"/>
                <a:ext cx="436735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𝑹𝒆𝒅</m:t>
                      </m:r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𝑹𝒆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𝑮𝒓𝒆𝒆𝒏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𝑮𝒓𝒆𝒆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𝑩𝒍𝒖𝒆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latin typeface="Cambria Math" panose="02040503050406030204" pitchFamily="18" charset="0"/>
                        </a:rPr>
                        <m:t>𝑩𝒍𝒖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</m:oMathPara>
                </a14:m>
                <a:endParaRPr lang="en-US" altLang="ko-KR" sz="1600" b="1" dirty="0" smtClean="0"/>
              </a:p>
              <a:p>
                <a:endParaRPr lang="ko-KR" altLang="en-US" sz="1600" b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956" y="2601068"/>
                <a:ext cx="4367356" cy="10772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760391" y="2764822"/>
                <a:ext cx="33096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𝑰𝑹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𝒐𝒓𝒊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𝒍𝒆𝒂𝒌𝒆𝒅</m:t>
                          </m:r>
                        </m:sub>
                      </m:sSub>
                    </m:oMath>
                  </m:oMathPara>
                </a14:m>
                <a:endParaRPr lang="ko-KR" altLang="en-US" sz="1600" b="1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91" y="2764822"/>
                <a:ext cx="3309688" cy="338554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68"/>
              <p:cNvSpPr/>
              <p:nvPr/>
            </p:nvSpPr>
            <p:spPr>
              <a:xfrm>
                <a:off x="559591" y="2610665"/>
                <a:ext cx="3971962" cy="67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𝑒𝑑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𝐺𝑟𝑒𝑒𝑛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𝐵𝑙𝑢𝑒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𝑒𝑑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𝐺𝑟𝑒𝑒𝑛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2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𝐵𝑙𝑢𝑒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2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2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𝑅𝑒𝑓𝑖𝑛</m:t>
                      </m:r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𝑒</m:t>
                      </m:r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</a:rPr>
                        <m:t>_</m:t>
                      </m:r>
                      <m:r>
                        <a:rPr kumimoji="0" lang="en-US" altLang="ko-KR" sz="12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𝐼𝑅</m:t>
                      </m:r>
                    </m:oMath>
                  </m:oMathPara>
                </a14:m>
                <a:endParaRPr kumimoji="0"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8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91" y="2610665"/>
                <a:ext cx="3971962" cy="6792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2719831" y="5983626"/>
            <a:ext cx="775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1.1. Leakage from (a) RGB to IR and from (b) IR to RGB.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41296" y="5569438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98691" y="5594216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961062" y="1375598"/>
            <a:ext cx="9212306" cy="4791447"/>
          </a:xfrm>
          <a:prstGeom prst="rect">
            <a:avLst/>
          </a:prstGeom>
        </p:spPr>
        <p:txBody>
          <a:bodyPr vert="horz" lIns="91428" tIns="45714" rIns="91428" bIns="45714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630070"/>
          </a:xfrm>
        </p:spPr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Calculating leakage ratio by spectral analysis</a:t>
            </a:r>
            <a:endParaRPr lang="en-US" altLang="ko-KR" kern="0" dirty="0"/>
          </a:p>
          <a:p>
            <a:pPr lvl="1"/>
            <a:r>
              <a:rPr lang="en-US" altLang="ko-KR" kern="0" dirty="0" smtClean="0"/>
              <a:t>We observe spectrum distribution with different light sources, aperture filters and sensor filters.</a:t>
            </a:r>
          </a:p>
          <a:p>
            <a:pPr lvl="1"/>
            <a:r>
              <a:rPr lang="en-US" altLang="ko-KR" kern="0" dirty="0"/>
              <a:t>To </a:t>
            </a:r>
            <a:r>
              <a:rPr lang="en-US" altLang="ko-KR" kern="0" dirty="0" smtClean="0"/>
              <a:t>exclude the effect of surface reflectance, </a:t>
            </a:r>
            <a:r>
              <a:rPr lang="en-US" altLang="ko-KR" kern="0" dirty="0"/>
              <a:t>we </a:t>
            </a:r>
            <a:r>
              <a:rPr lang="en-US" altLang="ko-KR" kern="0" dirty="0" smtClean="0"/>
              <a:t>use a </a:t>
            </a:r>
            <a:r>
              <a:rPr lang="en-US" altLang="ko-KR" kern="0" dirty="0"/>
              <a:t>white </a:t>
            </a:r>
            <a:r>
              <a:rPr lang="en-US" altLang="ko-KR" kern="0" dirty="0" smtClean="0"/>
              <a:t>checker in the experiments.</a:t>
            </a:r>
            <a:endParaRPr lang="en-US" altLang="ko-KR" kern="0" dirty="0"/>
          </a:p>
          <a:p>
            <a:pPr lvl="1"/>
            <a:endParaRPr lang="en-US" altLang="ko-KR" b="0" kern="0" dirty="0"/>
          </a:p>
          <a:p>
            <a:r>
              <a:rPr lang="en-US" altLang="ko-KR" kern="0" dirty="0" smtClean="0"/>
              <a:t>Refinement model</a:t>
            </a:r>
          </a:p>
          <a:p>
            <a:pPr lvl="1"/>
            <a:r>
              <a:rPr lang="en-US" altLang="ko-KR" kern="0" dirty="0" smtClean="0"/>
              <a:t>We perform weighted subtraction of one image from another.</a:t>
            </a:r>
          </a:p>
          <a:p>
            <a:pPr lvl="1"/>
            <a:r>
              <a:rPr lang="en-US" altLang="ko-KR" kern="0" dirty="0" smtClean="0"/>
              <a:t>The weight is directly proportional to the leakage ratio which is defined in coming slides.</a:t>
            </a:r>
          </a:p>
          <a:p>
            <a:pPr lvl="1"/>
            <a:r>
              <a:rPr lang="en-US" altLang="ko-KR" kern="0" dirty="0" smtClean="0"/>
              <a:t>We compute 4 parameters</a:t>
            </a:r>
          </a:p>
          <a:p>
            <a:pPr lvl="2"/>
            <a:r>
              <a:rPr lang="en-US" altLang="ko-KR" kern="0" dirty="0" smtClean="0"/>
              <a:t>R to IR ratio</a:t>
            </a:r>
          </a:p>
          <a:p>
            <a:pPr lvl="2"/>
            <a:r>
              <a:rPr lang="en-US" altLang="ko-KR" kern="0" dirty="0" smtClean="0"/>
              <a:t>IR to Red ratio</a:t>
            </a:r>
          </a:p>
          <a:p>
            <a:pPr lvl="2"/>
            <a:r>
              <a:rPr lang="en-US" altLang="ko-KR" kern="0" dirty="0" smtClean="0"/>
              <a:t>IR to Green ratio</a:t>
            </a:r>
          </a:p>
          <a:p>
            <a:pPr lvl="2"/>
            <a:r>
              <a:rPr lang="en-US" altLang="ko-KR" kern="0" dirty="0" smtClean="0"/>
              <a:t>IR to Blue ratio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0186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Description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Refinement model</a:t>
            </a:r>
          </a:p>
          <a:p>
            <a:pPr lvl="1"/>
            <a:r>
              <a:rPr lang="en-US" altLang="ko-KR" dirty="0" smtClean="0"/>
              <a:t>Spectral analysis was performed to compute leakage ratio.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grpSp>
        <p:nvGrpSpPr>
          <p:cNvPr id="65" name="그룹 64"/>
          <p:cNvGrpSpPr/>
          <p:nvPr/>
        </p:nvGrpSpPr>
        <p:grpSpPr>
          <a:xfrm>
            <a:off x="784616" y="1623362"/>
            <a:ext cx="5855198" cy="2060034"/>
            <a:chOff x="199093" y="780984"/>
            <a:chExt cx="5855198" cy="2060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99093" y="780984"/>
                  <a:ext cx="4719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𝑅𝑒𝑓𝑖𝑛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𝑒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𝐼𝑅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kumimoji="0" lang="en-US" altLang="ko-KR" sz="1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0" lang="en-US" altLang="ko-KR" sz="1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  <m:r>
                            <a:rPr kumimoji="0" lang="en-US" altLang="ko-KR" sz="1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kumimoji="0" lang="en-US" altLang="ko-KR" sz="18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𝐼𝑅</m:t>
                          </m:r>
                        </m:sub>
                      </m:sSub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𝑅𝑒𝑓𝑖𝑛𝑒𝑑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0" lang="en-US" altLang="ko-KR" sz="18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𝑅𝑒𝑑</m:t>
                      </m:r>
                    </m:oMath>
                  </a14:m>
                  <a:r>
                    <a:rPr kumimoji="0" lang="en-US" altLang="ko-KR" sz="1800" dirty="0">
                      <a:solidFill>
                        <a:prstClr val="black"/>
                      </a:solidFill>
                      <a:latin typeface="맑은 고딕" panose="020F0502020204030204"/>
                      <a:ea typeface="맑은 고딕" panose="020B0503020000020004" pitchFamily="50" charset="-127"/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93" y="780984"/>
                  <a:ext cx="4719416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8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TextBox 66"/>
            <p:cNvSpPr txBox="1"/>
            <p:nvPr/>
          </p:nvSpPr>
          <p:spPr>
            <a:xfrm>
              <a:off x="199094" y="1149612"/>
              <a:ext cx="43055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arenR"/>
              </a:pPr>
              <a:r>
                <a:rPr kumimoji="0" lang="en-US" altLang="ko-KR" sz="160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Cut the IR rays</a:t>
              </a:r>
            </a:p>
            <a:p>
              <a:pPr marL="342900" indent="-3429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arenR"/>
              </a:pPr>
              <a:r>
                <a:rPr kumimoji="0" lang="en-US" altLang="ko-KR" sz="160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Capture the white image</a:t>
              </a: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0" lang="en-US" altLang="ko-KR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 smtClean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  <a:sym typeface="Wingdings" panose="05000000000000000000" pitchFamily="2" charset="2"/>
                </a:rPr>
                <a:t></a:t>
              </a:r>
              <a:endParaRPr kumimoji="0" lang="ko-KR" altLang="en-US" sz="16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555841" y="2120500"/>
                  <a:ext cx="5498450" cy="7205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𝑅</m:t>
                            </m:r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𝐼𝑅</m:t>
                            </m:r>
                          </m:sub>
                        </m:s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𝑙𝑒𝑎𝑘𝑒𝑑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𝑅𝑒𝑑</m:t>
                                </m:r>
                              </m:e>
                              <m:sub>
                                <m:r>
                                  <a:rPr kumimoji="0" lang="en-US" altLang="ko-KR" sz="20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𝑜𝑟𝑖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kumimoji="0" lang="en-US" altLang="ko-KR" sz="16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41" y="2120500"/>
                  <a:ext cx="5498450" cy="7205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직사각형 68"/>
              <p:cNvSpPr/>
              <p:nvPr/>
            </p:nvSpPr>
            <p:spPr>
              <a:xfrm>
                <a:off x="780808" y="3791003"/>
                <a:ext cx="546752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𝑒𝑑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𝐺𝑟𝑒𝑒𝑛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𝑅𝑒𝑓𝑖𝑛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_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𝐵𝑙𝑢𝑒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𝑒𝑑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𝐺𝑟𝑒𝑒𝑛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altLang="ko-KR" sz="18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𝐵𝑙𝑢𝑒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ko-KR" sz="1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altLang="ko-KR" sz="1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𝐼𝑅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kumimoji="0" lang="en-US" altLang="ko-KR" sz="1800" i="1" dirty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𝑅𝑒𝑓𝑖𝑛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𝑒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_</m:t>
                      </m:r>
                      <m:r>
                        <a:rPr kumimoji="0" lang="en-US" altLang="ko-KR" sz="18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𝐼𝑅</m:t>
                      </m:r>
                    </m:oMath>
                  </m:oMathPara>
                </a14:m>
                <a:endParaRPr kumimoji="0" lang="en-US" altLang="ko-KR" sz="18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9" name="직사각형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08" y="3791003"/>
                <a:ext cx="5467522" cy="9727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669323" y="4724937"/>
            <a:ext cx="7226084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Cut the RGB rays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Capture the out-focus images of white target in various light conditions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7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endParaRPr kumimoji="0" lang="ko-KR" altLang="en-US" sz="16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038154" y="5555163"/>
                <a:ext cx="2112241" cy="5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𝐼𝑅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kumimoji="0" lang="en-US" altLang="ko-KR" sz="20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𝑅𝑒𝑑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𝑙𝑒𝑎𝑘𝑒𝑑</m:t>
                            </m:r>
                          </m:sub>
                        </m:s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𝑜𝑟𝑖</m:t>
                            </m:r>
                          </m:sub>
                        </m:s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kumimoji="0" lang="en-US" altLang="ko-KR" sz="2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  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154" y="5555163"/>
                <a:ext cx="2112241" cy="5756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34866" y="5519687"/>
                <a:ext cx="2295255" cy="57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𝐼𝑅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kumimoji="0" lang="en-US" altLang="ko-KR" sz="20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𝐺𝑟𝑒𝑒</m:t>
                        </m:r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𝑙𝑒𝑎𝑘𝑒𝑑</m:t>
                            </m:r>
                          </m:sub>
                        </m:s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num>
                      <m:den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𝑜𝑟𝑖</m:t>
                            </m:r>
                          </m:sub>
                        </m:s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 </m:t>
                        </m:r>
                      </m:den>
                    </m:f>
                  </m:oMath>
                </a14:m>
                <a:r>
                  <a:rPr kumimoji="0" lang="en-US" altLang="ko-KR" sz="2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  </a:t>
                </a: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66" y="5519687"/>
                <a:ext cx="2295255" cy="571118"/>
              </a:xfrm>
              <a:prstGeom prst="rect">
                <a:avLst/>
              </a:prstGeom>
              <a:blipFill>
                <a:blip r:embed="rId7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95106" y="5535180"/>
                <a:ext cx="2131727" cy="575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ko-KR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𝐼𝑅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kumimoji="0" lang="en-US" altLang="ko-KR" sz="20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𝐵𝑙𝑢</m:t>
                        </m:r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𝑙𝑒𝑎𝑘𝑒𝑑</m:t>
                            </m:r>
                          </m:sub>
                        </m:sSub>
                      </m:num>
                      <m:den>
                        <m:r>
                          <a:rPr kumimoji="0" lang="en-US" altLang="ko-KR" sz="20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sSub>
                          <m:sSubPr>
                            <m:ctrlP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0" lang="en-US" altLang="ko-KR" sz="20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𝑜𝑟𝑖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2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  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06" y="5535180"/>
                <a:ext cx="2131727" cy="5756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  <p:pic>
        <p:nvPicPr>
          <p:cNvPr id="75" name="Picture 2" descr="ColorChecker White Balan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366" y="834804"/>
            <a:ext cx="2177382" cy="16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6823" y="2846521"/>
            <a:ext cx="2595526" cy="2385941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892119" y="5212737"/>
            <a:ext cx="48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(b)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63918" y="2407488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(a)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93503" y="5658300"/>
            <a:ext cx="320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1.2. (a) The white checker used in the experiments and (b) the ideal spectral response.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4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1109298" y="504469"/>
            <a:ext cx="592847" cy="5442119"/>
            <a:chOff x="11060994" y="1088763"/>
            <a:chExt cx="592847" cy="3483432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1218021" y="1254423"/>
              <a:ext cx="263553" cy="3133006"/>
            </a:xfrm>
            <a:prstGeom prst="rect">
              <a:avLst/>
            </a:prstGeom>
          </p:spPr>
        </p:pic>
        <p:sp>
          <p:nvSpPr>
            <p:cNvPr id="54" name="TextBox 36"/>
            <p:cNvSpPr txBox="1"/>
            <p:nvPr/>
          </p:nvSpPr>
          <p:spPr>
            <a:xfrm>
              <a:off x="11060994" y="1088763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TextBox 37"/>
            <p:cNvSpPr txBox="1"/>
            <p:nvPr/>
          </p:nvSpPr>
          <p:spPr>
            <a:xfrm>
              <a:off x="11076232" y="4345959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1" y="788168"/>
            <a:ext cx="2649326" cy="212138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19" y="790762"/>
            <a:ext cx="2704068" cy="211878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87" y="794543"/>
            <a:ext cx="2520279" cy="21150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18557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(a)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8171" y="2916550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(b)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09580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(c)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pic>
        <p:nvPicPr>
          <p:cNvPr id="34" name="그림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87" y="3230510"/>
            <a:ext cx="2574486" cy="21059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08464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(d)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8078" y="535571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(e)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99487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(f)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pic>
        <p:nvPicPr>
          <p:cNvPr id="58" name="그림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1" y="3233710"/>
            <a:ext cx="2645558" cy="2122007"/>
          </a:xfrm>
          <a:prstGeom prst="rect">
            <a:avLst/>
          </a:prstGeom>
        </p:spPr>
      </p:pic>
      <p:pic>
        <p:nvPicPr>
          <p:cNvPr id="60" name="그림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56" y="3233710"/>
            <a:ext cx="2724131" cy="211239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279670" y="5715658"/>
            <a:ext cx="91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1.3. Results at CWF light source (a) RGB image, (b) IR image, (c)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before leakage compensation and (d) RGB image, (e) IR image, (f)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after leakage compensation.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9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13" y="189433"/>
            <a:ext cx="11340533" cy="90010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Why call ‘direct depth’?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sz="3101" dirty="0"/>
              <a:t>Compared to DFD (blur-based)-</a:t>
            </a:r>
            <a:endParaRPr lang="ko-KR" altLang="en-US" sz="310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1314559"/>
            <a:ext cx="11341260" cy="4918337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Edge extraction not needed, maybe optional for compute time reduction purpose.</a:t>
            </a:r>
          </a:p>
          <a:p>
            <a:pPr lvl="1"/>
            <a:r>
              <a:rPr lang="en-US" altLang="ko-KR" sz="2400" dirty="0" smtClean="0"/>
              <a:t>Direct disparity-based depth calculation using </a:t>
            </a:r>
          </a:p>
          <a:p>
            <a:pPr lvl="2"/>
            <a:r>
              <a:rPr lang="en-US" altLang="ko-KR" sz="2400" dirty="0" smtClean="0"/>
              <a:t>correlation and its credence for </a:t>
            </a:r>
            <a:r>
              <a:rPr lang="en-US" altLang="ko-KR" sz="2400" dirty="0" err="1" smtClean="0"/>
              <a:t>thresholding</a:t>
            </a:r>
            <a:r>
              <a:rPr lang="en-US" altLang="ko-KR" sz="2400" dirty="0" smtClean="0"/>
              <a:t> and </a:t>
            </a:r>
          </a:p>
          <a:p>
            <a:r>
              <a:rPr lang="en-US" altLang="ko-KR" sz="2800" dirty="0" smtClean="0"/>
              <a:t>PSF and convolution are not needed; directly correlate in the raw image domain.</a:t>
            </a:r>
          </a:p>
          <a:p>
            <a:pPr lvl="1"/>
            <a:r>
              <a:rPr lang="en-US" altLang="ko-KR" sz="2400" dirty="0" smtClean="0"/>
              <a:t>Moving into the blurred domain using synthetic blurring lowers accuracy besides additional computing</a:t>
            </a:r>
          </a:p>
          <a:p>
            <a:r>
              <a:rPr lang="en-US" altLang="ko-KR" sz="2800" dirty="0" smtClean="0"/>
              <a:t>Obtain absolute depth directly instead of PSF index which needs to be translated into absolute depth through calibration.</a:t>
            </a:r>
          </a:p>
          <a:p>
            <a:r>
              <a:rPr lang="en-US" altLang="ko-KR" sz="2800" dirty="0" smtClean="0"/>
              <a:t>Ambiguity of depth around focal plane resolved.</a:t>
            </a:r>
          </a:p>
        </p:txBody>
      </p:sp>
    </p:spTree>
    <p:extLst>
      <p:ext uri="{BB962C8B-B14F-4D97-AF65-F5344CB8AC3E}">
        <p14:creationId xmlns:p14="http://schemas.microsoft.com/office/powerpoint/2010/main" val="30537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40</a:t>
            </a:fld>
            <a:endParaRPr lang="en-US" altLang="ko-KR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1109298" y="504469"/>
            <a:ext cx="592847" cy="5442119"/>
            <a:chOff x="11060994" y="1088763"/>
            <a:chExt cx="592847" cy="3483432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1218021" y="1254423"/>
              <a:ext cx="263553" cy="3133006"/>
            </a:xfrm>
            <a:prstGeom prst="rect">
              <a:avLst/>
            </a:prstGeom>
          </p:spPr>
        </p:pic>
        <p:sp>
          <p:nvSpPr>
            <p:cNvPr id="54" name="TextBox 36"/>
            <p:cNvSpPr txBox="1"/>
            <p:nvPr/>
          </p:nvSpPr>
          <p:spPr>
            <a:xfrm>
              <a:off x="11060994" y="1088763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TextBox 37"/>
            <p:cNvSpPr txBox="1"/>
            <p:nvPr/>
          </p:nvSpPr>
          <p:spPr>
            <a:xfrm>
              <a:off x="11076232" y="4345959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18557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(a)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8171" y="2916550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(b)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09580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(c)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08464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(d)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8078" y="535571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(e)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99487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(f)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79670" y="5715658"/>
            <a:ext cx="91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1.4. Results at TL84 light source (a) RGB image, (b) IR image, (c)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before leakage compensation and (d) RGB image, (e) IR image, (f)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after leakage compensation.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pic>
        <p:nvPicPr>
          <p:cNvPr id="21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61" y="954519"/>
            <a:ext cx="2625495" cy="2011859"/>
          </a:xfrm>
          <a:prstGeom prst="rect">
            <a:avLst/>
          </a:prstGeom>
        </p:spPr>
      </p:pic>
      <p:pic>
        <p:nvPicPr>
          <p:cNvPr id="22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56" y="954519"/>
            <a:ext cx="2724131" cy="2011859"/>
          </a:xfrm>
          <a:prstGeom prst="rect">
            <a:avLst/>
          </a:prstGeom>
        </p:spPr>
      </p:pic>
      <p:pic>
        <p:nvPicPr>
          <p:cNvPr id="23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87" y="954519"/>
            <a:ext cx="2590407" cy="2011859"/>
          </a:xfrm>
          <a:prstGeom prst="rect">
            <a:avLst/>
          </a:prstGeom>
        </p:spPr>
      </p:pic>
      <p:pic>
        <p:nvPicPr>
          <p:cNvPr id="24" name="그림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3" y="3220728"/>
            <a:ext cx="2618613" cy="2007960"/>
          </a:xfrm>
          <a:prstGeom prst="rect">
            <a:avLst/>
          </a:prstGeom>
        </p:spPr>
      </p:pic>
      <p:pic>
        <p:nvPicPr>
          <p:cNvPr id="25" name="그림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548" y="3227188"/>
            <a:ext cx="2736839" cy="2007284"/>
          </a:xfrm>
          <a:prstGeom prst="rect">
            <a:avLst/>
          </a:prstGeom>
        </p:spPr>
      </p:pic>
      <p:pic>
        <p:nvPicPr>
          <p:cNvPr id="26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37" y="3227188"/>
            <a:ext cx="2670444" cy="200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  <p:grpSp>
        <p:nvGrpSpPr>
          <p:cNvPr id="52" name="그룹 51"/>
          <p:cNvGrpSpPr/>
          <p:nvPr/>
        </p:nvGrpSpPr>
        <p:grpSpPr>
          <a:xfrm>
            <a:off x="11109298" y="504469"/>
            <a:ext cx="592847" cy="5442119"/>
            <a:chOff x="11060994" y="1088763"/>
            <a:chExt cx="592847" cy="3483432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1218021" y="1254423"/>
              <a:ext cx="263553" cy="3133006"/>
            </a:xfrm>
            <a:prstGeom prst="rect">
              <a:avLst/>
            </a:prstGeom>
          </p:spPr>
        </p:pic>
        <p:sp>
          <p:nvSpPr>
            <p:cNvPr id="54" name="TextBox 36"/>
            <p:cNvSpPr txBox="1"/>
            <p:nvPr/>
          </p:nvSpPr>
          <p:spPr>
            <a:xfrm>
              <a:off x="11060994" y="1088763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TextBox 37"/>
            <p:cNvSpPr txBox="1"/>
            <p:nvPr/>
          </p:nvSpPr>
          <p:spPr>
            <a:xfrm>
              <a:off x="11076232" y="4345959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318557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(a)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28171" y="2916550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(b)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09580" y="290693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(c)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08464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(d)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8078" y="5355717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(e)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99487" y="5346104"/>
            <a:ext cx="59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(f)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79670" y="5715658"/>
            <a:ext cx="91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1.4. Results at U35 light source (a) RGB image, (b) IR image, (c)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before leakage compensation and (d) RGB image, (e) IR image, (f) </a:t>
            </a:r>
            <a:r>
              <a:rPr lang="en-US" altLang="ko-KR" sz="1800" b="1" dirty="0" err="1" smtClean="0">
                <a:latin typeface="Calibri" panose="020F0502020204030204" pitchFamily="34" charset="0"/>
              </a:rPr>
              <a:t>depthmap</a:t>
            </a:r>
            <a:r>
              <a:rPr lang="en-US" altLang="ko-KR" sz="1800" b="1" dirty="0" smtClean="0">
                <a:latin typeface="Calibri" panose="020F0502020204030204" pitchFamily="34" charset="0"/>
              </a:rPr>
              <a:t> after leakage compensation.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  <p:pic>
        <p:nvPicPr>
          <p:cNvPr id="30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2" y="950013"/>
            <a:ext cx="2618613" cy="2016365"/>
          </a:xfrm>
          <a:prstGeom prst="rect">
            <a:avLst/>
          </a:prstGeom>
        </p:spPr>
      </p:pic>
      <p:pic>
        <p:nvPicPr>
          <p:cNvPr id="31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29" y="955252"/>
            <a:ext cx="2710057" cy="2011125"/>
          </a:xfrm>
          <a:prstGeom prst="rect">
            <a:avLst/>
          </a:prstGeom>
        </p:spPr>
      </p:pic>
      <p:pic>
        <p:nvPicPr>
          <p:cNvPr id="32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50" y="950014"/>
            <a:ext cx="2697936" cy="2023452"/>
          </a:xfrm>
          <a:prstGeom prst="rect">
            <a:avLst/>
          </a:prstGeom>
        </p:spPr>
      </p:pic>
      <p:pic>
        <p:nvPicPr>
          <p:cNvPr id="33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1" y="3227188"/>
            <a:ext cx="2600765" cy="2002833"/>
          </a:xfrm>
          <a:prstGeom prst="rect">
            <a:avLst/>
          </a:prstGeom>
        </p:spPr>
      </p:pic>
      <p:pic>
        <p:nvPicPr>
          <p:cNvPr id="34" name="그림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06" y="3222703"/>
            <a:ext cx="2720584" cy="2007318"/>
          </a:xfrm>
          <a:prstGeom prst="rect">
            <a:avLst/>
          </a:prstGeom>
        </p:spPr>
      </p:pic>
      <p:pic>
        <p:nvPicPr>
          <p:cNvPr id="38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90" y="3215061"/>
            <a:ext cx="2686613" cy="201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Depth map result at U35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0488682" y="1071504"/>
            <a:ext cx="1339867" cy="886819"/>
            <a:chOff x="9892367" y="5018250"/>
            <a:chExt cx="1844645" cy="1263025"/>
          </a:xfrm>
        </p:grpSpPr>
        <p:sp>
          <p:nvSpPr>
            <p:cNvPr id="51" name="타원 50"/>
            <p:cNvSpPr/>
            <p:nvPr/>
          </p:nvSpPr>
          <p:spPr>
            <a:xfrm>
              <a:off x="10497476" y="5177744"/>
              <a:ext cx="938620" cy="944036"/>
            </a:xfrm>
            <a:prstGeom prst="ellipse">
              <a:avLst/>
            </a:prstGeom>
            <a:pattFill prst="ltUpDiag">
              <a:fgClr>
                <a:srgbClr val="00CC99"/>
              </a:fgClr>
              <a:bgClr>
                <a:srgbClr val="FFFFFF"/>
              </a:bgClr>
            </a:pattFill>
            <a:ln w="25400" cap="flat" cmpd="sng" algn="ctr">
              <a:solidFill>
                <a:srgbClr val="00CC99">
                  <a:shade val="50000"/>
                </a:srgbClr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11278251" y="5098691"/>
              <a:ext cx="458761" cy="107165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9892367" y="5018250"/>
              <a:ext cx="739900" cy="12630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0497476" y="5177744"/>
              <a:ext cx="938620" cy="944036"/>
            </a:xfrm>
            <a:prstGeom prst="ellipse">
              <a:avLst/>
            </a:prstGeom>
            <a:noFill/>
            <a:ln w="254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원호 54"/>
            <p:cNvSpPr/>
            <p:nvPr/>
          </p:nvSpPr>
          <p:spPr>
            <a:xfrm flipH="1">
              <a:off x="10290446" y="5174292"/>
              <a:ext cx="361465" cy="944843"/>
            </a:xfrm>
            <a:prstGeom prst="arc">
              <a:avLst>
                <a:gd name="adj1" fmla="val 6581228"/>
                <a:gd name="adj2" fmla="val 14942080"/>
              </a:avLst>
            </a:prstGeom>
            <a:noFill/>
            <a:ln w="127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2"/>
            <p:cNvSpPr txBox="1"/>
            <p:nvPr/>
          </p:nvSpPr>
          <p:spPr>
            <a:xfrm>
              <a:off x="10302731" y="5474125"/>
              <a:ext cx="501231" cy="320786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RGB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3"/>
            <p:cNvSpPr txBox="1"/>
            <p:nvPr/>
          </p:nvSpPr>
          <p:spPr>
            <a:xfrm>
              <a:off x="11226943" y="5493450"/>
              <a:ext cx="267322" cy="320786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IR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원호 57"/>
            <p:cNvSpPr/>
            <p:nvPr/>
          </p:nvSpPr>
          <p:spPr>
            <a:xfrm rot="10800000" flipH="1">
              <a:off x="11268632" y="5181423"/>
              <a:ext cx="361465" cy="944843"/>
            </a:xfrm>
            <a:prstGeom prst="arc">
              <a:avLst>
                <a:gd name="adj1" fmla="val 6581228"/>
                <a:gd name="adj2" fmla="val 14942080"/>
              </a:avLst>
            </a:prstGeom>
            <a:noFill/>
            <a:ln w="127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0629723" y="1904988"/>
            <a:ext cx="1623237" cy="11695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44251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88502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632753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177004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721254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265505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809756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354007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&lt;Test setting&gt;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Color channel : Red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Focus distance : 15cm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Patch size :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 pitchFamily="34" charset="0"/>
              </a:rPr>
              <a:t>35x35</a:t>
            </a:r>
            <a:endParaRPr lang="en-US" altLang="ko-KR" sz="1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Search range : -16 ~ 7 pixels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Light source : U35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" y="1271154"/>
            <a:ext cx="3600000" cy="226748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" y="3583644"/>
            <a:ext cx="3600000" cy="2267485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10033127" y="1012347"/>
            <a:ext cx="592847" cy="5117748"/>
            <a:chOff x="11060994" y="1088763"/>
            <a:chExt cx="592847" cy="3483432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11218021" y="1254423"/>
              <a:ext cx="263553" cy="3133006"/>
            </a:xfrm>
            <a:prstGeom prst="rect">
              <a:avLst/>
            </a:prstGeom>
          </p:spPr>
        </p:pic>
        <p:sp>
          <p:nvSpPr>
            <p:cNvPr id="86" name="TextBox 36"/>
            <p:cNvSpPr txBox="1"/>
            <p:nvPr/>
          </p:nvSpPr>
          <p:spPr>
            <a:xfrm>
              <a:off x="11060994" y="1088763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7" name="TextBox 37"/>
            <p:cNvSpPr txBox="1"/>
            <p:nvPr/>
          </p:nvSpPr>
          <p:spPr>
            <a:xfrm>
              <a:off x="11076232" y="4345959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0364504" y="831726"/>
            <a:ext cx="1827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44251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88502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632753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177004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721254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265505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809756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354007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&lt;Aperture shape&gt;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76" y="1270094"/>
            <a:ext cx="6480000" cy="458103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321952" y="1270783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(a)</a:t>
            </a:r>
            <a:endParaRPr kumimoji="0" lang="ko-KR" altLang="en-US" sz="18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21952" y="3606082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(b)</a:t>
            </a:r>
            <a:endParaRPr kumimoji="0" lang="ko-KR" altLang="en-US" sz="18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44568" y="1277398"/>
            <a:ext cx="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(c)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33" y="5939195"/>
            <a:ext cx="916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1.5. Results at U35 light source (a) RGB image, (b) IR image, (c) original depth map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0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864509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Depth map result at U35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7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10730721" y="6424513"/>
            <a:ext cx="971424" cy="341392"/>
          </a:xfrm>
        </p:spPr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43</a:t>
            </a:fld>
            <a:endParaRPr lang="en-US" altLang="ko-KR" dirty="0"/>
          </a:p>
        </p:txBody>
      </p:sp>
      <p:grpSp>
        <p:nvGrpSpPr>
          <p:cNvPr id="50" name="그룹 49"/>
          <p:cNvGrpSpPr/>
          <p:nvPr/>
        </p:nvGrpSpPr>
        <p:grpSpPr>
          <a:xfrm>
            <a:off x="10488682" y="1071504"/>
            <a:ext cx="1339867" cy="886819"/>
            <a:chOff x="9892367" y="5018250"/>
            <a:chExt cx="1844645" cy="1263025"/>
          </a:xfrm>
        </p:grpSpPr>
        <p:sp>
          <p:nvSpPr>
            <p:cNvPr id="51" name="타원 50"/>
            <p:cNvSpPr/>
            <p:nvPr/>
          </p:nvSpPr>
          <p:spPr>
            <a:xfrm>
              <a:off x="10497476" y="5177744"/>
              <a:ext cx="938620" cy="944036"/>
            </a:xfrm>
            <a:prstGeom prst="ellipse">
              <a:avLst/>
            </a:prstGeom>
            <a:pattFill prst="ltUpDiag">
              <a:fgClr>
                <a:srgbClr val="00CC99"/>
              </a:fgClr>
              <a:bgClr>
                <a:srgbClr val="FFFFFF"/>
              </a:bgClr>
            </a:pattFill>
            <a:ln w="25400" cap="flat" cmpd="sng" algn="ctr">
              <a:solidFill>
                <a:srgbClr val="00CC99">
                  <a:shade val="50000"/>
                </a:srgbClr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타원 51"/>
            <p:cNvSpPr/>
            <p:nvPr/>
          </p:nvSpPr>
          <p:spPr>
            <a:xfrm>
              <a:off x="11278251" y="5098691"/>
              <a:ext cx="458761" cy="1071656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9892367" y="5018250"/>
              <a:ext cx="739900" cy="12630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10497476" y="5177744"/>
              <a:ext cx="938620" cy="944036"/>
            </a:xfrm>
            <a:prstGeom prst="ellipse">
              <a:avLst/>
            </a:prstGeom>
            <a:noFill/>
            <a:ln w="254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원호 54"/>
            <p:cNvSpPr/>
            <p:nvPr/>
          </p:nvSpPr>
          <p:spPr>
            <a:xfrm flipH="1">
              <a:off x="10290446" y="5174292"/>
              <a:ext cx="361465" cy="944843"/>
            </a:xfrm>
            <a:prstGeom prst="arc">
              <a:avLst>
                <a:gd name="adj1" fmla="val 6581228"/>
                <a:gd name="adj2" fmla="val 14942080"/>
              </a:avLst>
            </a:prstGeom>
            <a:noFill/>
            <a:ln w="127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TextBox 52"/>
            <p:cNvSpPr txBox="1"/>
            <p:nvPr/>
          </p:nvSpPr>
          <p:spPr>
            <a:xfrm>
              <a:off x="10302731" y="5474125"/>
              <a:ext cx="501231" cy="320786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RGB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TextBox 53"/>
            <p:cNvSpPr txBox="1"/>
            <p:nvPr/>
          </p:nvSpPr>
          <p:spPr>
            <a:xfrm>
              <a:off x="11226943" y="5493450"/>
              <a:ext cx="267322" cy="320786"/>
            </a:xfrm>
            <a:prstGeom prst="rect">
              <a:avLst/>
            </a:prstGeom>
            <a:noFill/>
            <a:ln w="9525" cmpd="sng">
              <a:noFill/>
            </a:ln>
            <a:effectLst/>
          </p:spPr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IR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원호 57"/>
            <p:cNvSpPr/>
            <p:nvPr/>
          </p:nvSpPr>
          <p:spPr>
            <a:xfrm rot="10800000" flipH="1">
              <a:off x="11268632" y="5181423"/>
              <a:ext cx="361465" cy="944843"/>
            </a:xfrm>
            <a:prstGeom prst="arc">
              <a:avLst>
                <a:gd name="adj1" fmla="val 6581228"/>
                <a:gd name="adj2" fmla="val 14942080"/>
              </a:avLst>
            </a:prstGeom>
            <a:noFill/>
            <a:ln w="12700" cap="flat" cmpd="sng" algn="ctr">
              <a:solidFill>
                <a:srgbClr val="00CC99"/>
              </a:solidFill>
              <a:prstDash val="solid"/>
            </a:ln>
            <a:effectLst/>
          </p:spPr>
          <p:txBody>
            <a:bodyPr wrap="squar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0629723" y="1904988"/>
            <a:ext cx="1623237" cy="11695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44251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88502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632753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177004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721254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265505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809756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354007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&lt;Test setting&gt;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Image size : 978x616 10bits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Color channel : Red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Focus distance : 15cm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Patch size : </a:t>
            </a:r>
            <a:r>
              <a:rPr lang="en-US" altLang="ko-KR" sz="1000" dirty="0">
                <a:solidFill>
                  <a:prstClr val="black"/>
                </a:solidFill>
                <a:latin typeface="Calibri" panose="020F0502020204030204" pitchFamily="34" charset="0"/>
              </a:rPr>
              <a:t>35x35</a:t>
            </a:r>
            <a:endParaRPr lang="en-US" altLang="ko-KR" sz="1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Search range : -16 ~ 7 pixels</a:t>
            </a:r>
          </a:p>
          <a:p>
            <a:r>
              <a:rPr lang="en-US" altLang="ko-KR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Light source : U35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직사각형 59"/>
              <p:cNvSpPr/>
              <p:nvPr/>
            </p:nvSpPr>
            <p:spPr>
              <a:xfrm>
                <a:off x="10609349" y="3221589"/>
                <a:ext cx="158265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𝑹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𝑰𝑹</m:t>
                          </m:r>
                        </m:sub>
                      </m:sSub>
                      <m:r>
                        <a:rPr kumimoji="0" lang="en-US" altLang="ko-KR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𝟏𝟔𝟒𝟐</m:t>
                      </m:r>
                      <m:r>
                        <a:rPr kumimoji="0" lang="en-US" altLang="ko-KR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lang="en-US" altLang="ko-KR" sz="1200" b="1" i="1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𝑰𝑹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sub>
                      </m:sSub>
                      <m:r>
                        <a:rPr kumimoji="0" lang="en-US" altLang="ko-KR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𝟏𝟎𝟎𝟓</m:t>
                      </m:r>
                    </m:oMath>
                  </m:oMathPara>
                </a14:m>
                <a:endParaRPr kumimoji="0"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𝑰𝑹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kumimoji="0" lang="en-US" altLang="ko-KR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𝟖𝟖𝟏𝟎</m:t>
                      </m:r>
                    </m:oMath>
                  </m:oMathPara>
                </a14:m>
                <a:endParaRPr kumimoji="0" lang="en-US" altLang="ko-KR" sz="1200" b="1" i="1" dirty="0">
                  <a:solidFill>
                    <a:prstClr val="black"/>
                  </a:solidFill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𝑰𝑹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kumimoji="0" lang="en-US" altLang="ko-KR" sz="12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kumimoji="0" lang="en-US" altLang="ko-KR" sz="12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ko-KR" sz="1200" b="1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𝟖𝟕𝟔𝟒</m:t>
                      </m:r>
                    </m:oMath>
                  </m:oMathPara>
                </a14:m>
                <a:endParaRPr kumimoji="0"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60" name="직사각형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349" y="3221589"/>
                <a:ext cx="158265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65" y="1269554"/>
            <a:ext cx="6480000" cy="458157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" y="1271154"/>
            <a:ext cx="3600000" cy="226748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" y="3583644"/>
            <a:ext cx="3600000" cy="2267485"/>
          </a:xfrm>
          <a:prstGeom prst="rect">
            <a:avLst/>
          </a:prstGeom>
        </p:spPr>
      </p:pic>
      <p:grpSp>
        <p:nvGrpSpPr>
          <p:cNvPr id="67" name="그룹 66"/>
          <p:cNvGrpSpPr/>
          <p:nvPr/>
        </p:nvGrpSpPr>
        <p:grpSpPr>
          <a:xfrm>
            <a:off x="10033127" y="1012347"/>
            <a:ext cx="592847" cy="5117748"/>
            <a:chOff x="11060994" y="1088763"/>
            <a:chExt cx="592847" cy="3483432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11218021" y="1254423"/>
              <a:ext cx="263553" cy="3133006"/>
            </a:xfrm>
            <a:prstGeom prst="rect">
              <a:avLst/>
            </a:prstGeom>
          </p:spPr>
        </p:pic>
        <p:sp>
          <p:nvSpPr>
            <p:cNvPr id="86" name="TextBox 36"/>
            <p:cNvSpPr txBox="1"/>
            <p:nvPr/>
          </p:nvSpPr>
          <p:spPr>
            <a:xfrm>
              <a:off x="11060994" y="1088763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7" name="TextBox 37"/>
            <p:cNvSpPr txBox="1"/>
            <p:nvPr/>
          </p:nvSpPr>
          <p:spPr>
            <a:xfrm>
              <a:off x="11076232" y="4345959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solidFill>
                    <a:prstClr val="black"/>
                  </a:solidFill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0364504" y="831726"/>
            <a:ext cx="182749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544251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1088502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632753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2177004" algn="l" rtl="0" fontAlgn="base" latinLnBrk="1">
              <a:spcBef>
                <a:spcPct val="0"/>
              </a:spcBef>
              <a:spcAft>
                <a:spcPct val="0"/>
              </a:spcAft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721254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3265505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809756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4354007" algn="l" defTabSz="1088502" rtl="0" eaLnBrk="1" latinLnBrk="1" hangingPunct="1">
              <a:defRPr kumimoji="1" sz="29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400" dirty="0" smtClean="0">
                <a:solidFill>
                  <a:prstClr val="black"/>
                </a:solidFill>
                <a:latin typeface="Calibri" panose="020F0502020204030204" pitchFamily="34" charset="0"/>
              </a:rPr>
              <a:t>&lt;Aperture shape&gt;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21952" y="1270783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(a)</a:t>
            </a:r>
            <a:endParaRPr kumimoji="0" lang="ko-KR" altLang="en-US" sz="18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1952" y="3606082"/>
            <a:ext cx="215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(b)</a:t>
            </a:r>
            <a:endParaRPr kumimoji="0" lang="ko-KR" altLang="en-US" sz="18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44568" y="1277398"/>
            <a:ext cx="4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(c)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3914" y="5940782"/>
            <a:ext cx="979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 smtClean="0">
                <a:latin typeface="Calibri" panose="020F0502020204030204" pitchFamily="34" charset="0"/>
              </a:rPr>
              <a:t>Fig. 1.6. Results at U35 light source (a) RGB image, (b) IR image, (c) leakage compensated depth map</a:t>
            </a:r>
            <a:endParaRPr lang="ko-KR" alt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41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>
            <a:spLocks noGrp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Noise Reduction(NR)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0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The aim of noise reduction is to reduce </a:t>
            </a:r>
            <a:r>
              <a:rPr lang="en-US" altLang="ko-KR" kern="0" dirty="0"/>
              <a:t>the noise of </a:t>
            </a:r>
            <a:r>
              <a:rPr lang="en-US" altLang="ko-KR" kern="0" dirty="0" smtClean="0"/>
              <a:t>raw images to improve </a:t>
            </a:r>
            <a:r>
              <a:rPr lang="en-US" altLang="ko-KR" kern="0" dirty="0"/>
              <a:t>the accuracy of edge extraction and depth </a:t>
            </a:r>
            <a:r>
              <a:rPr lang="en-US" altLang="ko-KR" kern="0" dirty="0" smtClean="0"/>
              <a:t>estimation by</a:t>
            </a:r>
            <a:endParaRPr lang="en-US" altLang="ko-KR" kern="0" dirty="0"/>
          </a:p>
          <a:p>
            <a:pPr lvl="1"/>
            <a:r>
              <a:rPr lang="en-US" altLang="ko-KR" kern="0" dirty="0" smtClean="0"/>
              <a:t>Enhancing Signal to Noise Ration (SNR), and</a:t>
            </a:r>
            <a:endParaRPr lang="en-US" altLang="ko-KR" kern="0" dirty="0"/>
          </a:p>
          <a:p>
            <a:pPr lvl="1"/>
            <a:r>
              <a:rPr lang="en-US" altLang="ko-KR" kern="0" dirty="0" smtClean="0"/>
              <a:t>Preserving edges and textures in the image.</a:t>
            </a:r>
            <a:endParaRPr lang="en-US" altLang="ko-KR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1378" t="4089" r="2253" b="8006"/>
          <a:stretch/>
        </p:blipFill>
        <p:spPr>
          <a:xfrm>
            <a:off x="7049237" y="2453488"/>
            <a:ext cx="3150350" cy="2044135"/>
          </a:xfrm>
          <a:prstGeom prst="rect">
            <a:avLst/>
          </a:prstGeom>
        </p:spPr>
      </p:pic>
      <p:grpSp>
        <p:nvGrpSpPr>
          <p:cNvPr id="18" name="그룹 40"/>
          <p:cNvGrpSpPr/>
          <p:nvPr/>
        </p:nvGrpSpPr>
        <p:grpSpPr>
          <a:xfrm>
            <a:off x="10325676" y="2124649"/>
            <a:ext cx="584331" cy="2541375"/>
            <a:chOff x="10863959" y="805499"/>
            <a:chExt cx="584331" cy="4010198"/>
          </a:xfrm>
        </p:grpSpPr>
        <p:pic>
          <p:nvPicPr>
            <p:cNvPr id="19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22705" y="1307090"/>
              <a:ext cx="273563" cy="3225571"/>
            </a:xfrm>
            <a:prstGeom prst="rect">
              <a:avLst/>
            </a:prstGeom>
          </p:spPr>
        </p:pic>
        <p:sp>
          <p:nvSpPr>
            <p:cNvPr id="20" name="TextBox 36"/>
            <p:cNvSpPr txBox="1"/>
            <p:nvPr/>
          </p:nvSpPr>
          <p:spPr>
            <a:xfrm>
              <a:off x="10863959" y="805499"/>
              <a:ext cx="577609" cy="226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latin typeface="Calibri" panose="020F0502020204030204" pitchFamily="34" charset="0"/>
                  <a:ea typeface="Cambria Math" panose="02040503050406030204" pitchFamily="18" charset="0"/>
                </a:rPr>
                <a:t>Far</a:t>
              </a:r>
              <a:endParaRPr lang="ko-KR" altLang="en-US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Box 37"/>
            <p:cNvSpPr txBox="1"/>
            <p:nvPr/>
          </p:nvSpPr>
          <p:spPr>
            <a:xfrm>
              <a:off x="10870681" y="4589461"/>
              <a:ext cx="577609" cy="22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544251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1088502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632753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2177004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721254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3265505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809756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4354007" algn="l" defTabSz="1088502" rtl="0" eaLnBrk="1" latinLnBrk="1" hangingPunct="1">
                <a:defRPr kumimoji="1" sz="29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ctr"/>
              <a:r>
                <a:rPr lang="en-US" altLang="ko-KR" sz="1400" b="1" dirty="0" smtClean="0">
                  <a:latin typeface="Calibri" panose="020F0502020204030204" pitchFamily="34" charset="0"/>
                  <a:ea typeface="Cambria Math" panose="02040503050406030204" pitchFamily="18" charset="0"/>
                </a:rPr>
                <a:t>Near</a:t>
              </a:r>
              <a:endParaRPr lang="ko-KR" altLang="en-US" sz="14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4606" y="5365009"/>
            <a:ext cx="10346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2.1. (a) Input scene, (b)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from noisy input images and (c)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from temporally averaged (high PSNR) images.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4766" y="4651673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5126" y="4627338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35466" y="4684431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(c)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5003" t="4489" r="5970" b="3206"/>
          <a:stretch/>
        </p:blipFill>
        <p:spPr>
          <a:xfrm>
            <a:off x="4168917" y="2453488"/>
            <a:ext cx="2880320" cy="20441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056" y="2451703"/>
            <a:ext cx="2894861" cy="2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Functional Overview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There are numerous noise reduction methods available.</a:t>
            </a:r>
          </a:p>
          <a:p>
            <a:pPr lvl="1"/>
            <a:r>
              <a:rPr lang="en-US" altLang="ko-KR" dirty="0" smtClean="0"/>
              <a:t>These include</a:t>
            </a:r>
          </a:p>
          <a:p>
            <a:pPr lvl="2"/>
            <a:r>
              <a:rPr lang="en-US" altLang="ko-KR" dirty="0" smtClean="0"/>
              <a:t>Fixed kernel filters (Box, Gaussian)</a:t>
            </a:r>
          </a:p>
          <a:p>
            <a:pPr lvl="2"/>
            <a:r>
              <a:rPr lang="en-US" altLang="ko-KR" dirty="0" smtClean="0"/>
              <a:t>Guided filter (GF)</a:t>
            </a:r>
          </a:p>
          <a:p>
            <a:pPr lvl="2"/>
            <a:r>
              <a:rPr lang="en-US" altLang="ko-KR" dirty="0" smtClean="0"/>
              <a:t>Bilateral filter (BF) and Directional Bilateral filter (DBF)</a:t>
            </a:r>
          </a:p>
          <a:p>
            <a:pPr lvl="2"/>
            <a:r>
              <a:rPr lang="en-US" altLang="ko-KR" dirty="0" smtClean="0"/>
              <a:t>BM3D</a:t>
            </a:r>
          </a:p>
          <a:p>
            <a:pPr lvl="1"/>
            <a:r>
              <a:rPr lang="en-US" altLang="ko-KR" dirty="0" smtClean="0"/>
              <a:t>We have evaluated these methods based on PSNR and </a:t>
            </a:r>
            <a:r>
              <a:rPr lang="en-US" altLang="ko-KR" dirty="0" err="1" smtClean="0"/>
              <a:t>Depthmap</a:t>
            </a:r>
            <a:r>
              <a:rPr lang="en-US" altLang="ko-KR" dirty="0" smtClean="0"/>
              <a:t> improvement.</a:t>
            </a:r>
          </a:p>
          <a:p>
            <a:pPr lvl="1"/>
            <a:r>
              <a:rPr lang="en-US" altLang="ko-KR" dirty="0" smtClean="0"/>
              <a:t>BF and DBF have shown the best performance based on quantitative and qualitative </a:t>
            </a:r>
            <a:r>
              <a:rPr lang="en-US" altLang="ko-KR" dirty="0" err="1" smtClean="0"/>
              <a:t>depthmap</a:t>
            </a:r>
            <a:r>
              <a:rPr lang="en-US" altLang="ko-KR" dirty="0" smtClean="0"/>
              <a:t> evaluation. </a:t>
            </a:r>
          </a:p>
          <a:p>
            <a:pPr lvl="1"/>
            <a:r>
              <a:rPr lang="en-US" altLang="ko-KR" dirty="0" smtClean="0"/>
              <a:t>Considering computational complexity, BF was decided to be the suitable candidate for OA.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2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Description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Bilateral Filter</a:t>
                </a:r>
              </a:p>
              <a:p>
                <a:pPr lvl="1"/>
                <a:r>
                  <a:rPr lang="en-US" altLang="ko-KR" dirty="0" smtClean="0"/>
                  <a:t>The objective of bilateral filtering is to smoothen the image while preserving textures and edges.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Contrary to standard fixed kernel filters (Box, GF), which only take into account the geometrical proximity of pixels, BF considers intensity similarities as well.</a:t>
                </a:r>
              </a:p>
              <a:p>
                <a:pPr lvl="2"/>
                <a:r>
                  <a:rPr kumimoji="0" lang="en-US" altLang="ko-KR" b="0" dirty="0">
                    <a:solidFill>
                      <a:prstClr val="black"/>
                    </a:solidFill>
                  </a:rPr>
                  <a:t>Filtered output </a:t>
                </a:r>
                <a:r>
                  <a:rPr kumimoji="0" lang="en-US" altLang="ko-KR" b="0" i="1" dirty="0">
                    <a:solidFill>
                      <a:prstClr val="black"/>
                    </a:solidFill>
                  </a:rPr>
                  <a:t>q</a:t>
                </a:r>
                <a:r>
                  <a:rPr kumimoji="0" lang="en-US" altLang="ko-KR" b="0" i="1" baseline="-25000" dirty="0">
                    <a:solidFill>
                      <a:prstClr val="black"/>
                    </a:solidFill>
                  </a:rPr>
                  <a:t>i</a:t>
                </a:r>
                <a:r>
                  <a:rPr kumimoji="0" lang="en-US" altLang="ko-KR" b="0" dirty="0">
                    <a:solidFill>
                      <a:prstClr val="black"/>
                    </a:solidFill>
                  </a:rPr>
                  <a:t> is calculated by </a:t>
                </a:r>
                <a:endParaRPr kumimoji="0" lang="en-US" altLang="ko-KR" b="0" dirty="0" smtClean="0">
                  <a:solidFill>
                    <a:prstClr val="black"/>
                  </a:solidFill>
                </a:endParaRPr>
              </a:p>
              <a:p>
                <a:pPr lvl="2"/>
                <a:endParaRPr kumimoji="0" lang="en-US" altLang="ko-KR" b="0" dirty="0">
                  <a:solidFill>
                    <a:prstClr val="black"/>
                  </a:solidFill>
                </a:endParaRPr>
              </a:p>
              <a:p>
                <a:pPr lvl="2"/>
                <a:endParaRPr kumimoji="0" lang="en-US" altLang="ko-KR" b="0" dirty="0" smtClean="0">
                  <a:solidFill>
                    <a:prstClr val="black"/>
                  </a:solidFill>
                </a:endParaRPr>
              </a:p>
              <a:p>
                <a:pPr marL="1079053" lvl="2" indent="0">
                  <a:buNone/>
                </a:pPr>
                <a:endParaRPr kumimoji="0" lang="en-US" altLang="ko-KR" b="0" dirty="0" smtClean="0">
                  <a:solidFill>
                    <a:prstClr val="black"/>
                  </a:solidFill>
                </a:endParaRPr>
              </a:p>
              <a:p>
                <a:pPr lvl="3"/>
                <a:r>
                  <a:rPr kumimoji="0" lang="en-US" altLang="ko-KR" b="0" i="1" dirty="0">
                    <a:solidFill>
                      <a:prstClr val="black"/>
                    </a:solidFill>
                  </a:rPr>
                  <a:t>i</a:t>
                </a:r>
                <a:r>
                  <a:rPr kumimoji="0" lang="en-US" altLang="ko-KR" b="0" dirty="0">
                    <a:solidFill>
                      <a:prstClr val="black"/>
                    </a:solidFill>
                  </a:rPr>
                  <a:t>: current pixel location </a:t>
                </a:r>
              </a:p>
              <a:p>
                <a:pPr lvl="3"/>
                <a:r>
                  <a:rPr kumimoji="0" lang="en-US" altLang="ko-KR" b="0" i="1" dirty="0">
                    <a:solidFill>
                      <a:prstClr val="black"/>
                    </a:solidFill>
                  </a:rPr>
                  <a:t>j</a:t>
                </a:r>
                <a:r>
                  <a:rPr kumimoji="0" lang="en-US" altLang="ko-KR" b="0" dirty="0">
                    <a:solidFill>
                      <a:prstClr val="black"/>
                    </a:solidFill>
                  </a:rPr>
                  <a:t>: neighbor pixel </a:t>
                </a:r>
                <a:r>
                  <a:rPr kumimoji="0" lang="en-US" altLang="ko-KR" b="0" dirty="0" smtClean="0">
                    <a:solidFill>
                      <a:prstClr val="black"/>
                    </a:solidFill>
                  </a:rPr>
                  <a:t>location</a:t>
                </a:r>
                <a:endParaRPr kumimoji="0" lang="en-US" altLang="ko-KR" b="0" dirty="0">
                  <a:solidFill>
                    <a:prstClr val="black"/>
                  </a:solidFill>
                </a:endParaRPr>
              </a:p>
              <a:p>
                <a:pPr lvl="2"/>
                <a:r>
                  <a:rPr kumimoji="0" lang="en-US" altLang="ko-KR" b="0" dirty="0" smtClean="0">
                    <a:solidFill>
                      <a:prstClr val="black"/>
                    </a:solidFill>
                  </a:rPr>
                  <a:t>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kumimoji="0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0" lang="en-US" altLang="ko-KR" b="0" dirty="0" smtClean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altLang="ko-KR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𝜎</m:t>
                        </m:r>
                      </m:e>
                      <m:sub>
                        <m:r>
                          <a:rPr kumimoji="0" lang="en-US" altLang="ko-KR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en-US" altLang="ko-KR" b="0" dirty="0" smtClean="0">
                    <a:solidFill>
                      <a:prstClr val="black"/>
                    </a:solidFill>
                  </a:rPr>
                  <a:t> control the sensitivity of the filter in domain and range respectively.</a:t>
                </a:r>
              </a:p>
              <a:p>
                <a:pPr lvl="2"/>
                <a:endParaRPr kumimoji="0" lang="en-US" altLang="ko-KR" dirty="0" smtClean="0">
                  <a:solidFill>
                    <a:prstClr val="black"/>
                  </a:solidFill>
                </a:endParaRPr>
              </a:p>
              <a:p>
                <a:pPr lvl="1"/>
                <a:endParaRPr kumimoji="0" lang="en-US" altLang="ko-KR" dirty="0">
                  <a:solidFill>
                    <a:prstClr val="black"/>
                  </a:solidFill>
                </a:endParaRPr>
              </a:p>
              <a:p>
                <a:pPr lvl="1"/>
                <a:endParaRPr kumimoji="0" lang="en-US" altLang="ko-KR" dirty="0" smtClean="0">
                  <a:solidFill>
                    <a:prstClr val="black"/>
                  </a:solidFill>
                </a:endParaRPr>
              </a:p>
              <a:p>
                <a:pPr lvl="1"/>
                <a:endParaRPr kumimoji="0" lang="en-US" altLang="ko-KR" dirty="0">
                  <a:solidFill>
                    <a:prstClr val="black"/>
                  </a:solidFill>
                </a:endParaRPr>
              </a:p>
              <a:p>
                <a:pPr lvl="2"/>
                <a:endParaRPr kumimoji="0" lang="en-US" altLang="ko-KR" dirty="0">
                  <a:solidFill>
                    <a:prstClr val="black"/>
                  </a:solidFill>
                </a:endParaRP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sz="18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1079053" lvl="2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5" t="-909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graphicFrame>
        <p:nvGraphicFramePr>
          <p:cNvPr id="10" name="개체 4"/>
          <p:cNvGraphicFramePr>
            <a:graphicFrameLocks noChangeAspect="1"/>
          </p:cNvGraphicFramePr>
          <p:nvPr>
            <p:extLst/>
          </p:nvPr>
        </p:nvGraphicFramePr>
        <p:xfrm>
          <a:off x="2764836" y="2987520"/>
          <a:ext cx="6024562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Equation" r:id="rId4" imgW="4635360" imgH="939600" progId="Equation.3">
                  <p:embed/>
                </p:oleObj>
              </mc:Choice>
              <mc:Fallback>
                <p:oleObj name="Equation" r:id="rId4" imgW="4635360" imgH="93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836" y="2987520"/>
                        <a:ext cx="6024562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90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10676712" y="3477382"/>
            <a:ext cx="496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BF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8300451" y="811918"/>
          <a:ext cx="3191922" cy="2260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974">
                  <a:extLst>
                    <a:ext uri="{9D8B030D-6E8A-4147-A177-3AD203B41FA5}">
                      <a16:colId xmlns:a16="http://schemas.microsoft.com/office/drawing/2014/main" xmlns="" val="55753784"/>
                    </a:ext>
                  </a:extLst>
                </a:gridCol>
                <a:gridCol w="1063974">
                  <a:extLst>
                    <a:ext uri="{9D8B030D-6E8A-4147-A177-3AD203B41FA5}">
                      <a16:colId xmlns:a16="http://schemas.microsoft.com/office/drawing/2014/main" xmlns="" val="2682663897"/>
                    </a:ext>
                  </a:extLst>
                </a:gridCol>
                <a:gridCol w="1063974">
                  <a:extLst>
                    <a:ext uri="{9D8B030D-6E8A-4147-A177-3AD203B41FA5}">
                      <a16:colId xmlns:a16="http://schemas.microsoft.com/office/drawing/2014/main" xmlns="" val="2219207389"/>
                    </a:ext>
                  </a:extLst>
                </a:gridCol>
              </a:tblGrid>
              <a:tr h="452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Error%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MSE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2982740"/>
                  </a:ext>
                </a:extLst>
              </a:tr>
              <a:tr h="452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Box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9322571"/>
                  </a:ext>
                </a:extLst>
              </a:tr>
              <a:tr h="45210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46.3%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1036547"/>
                  </a:ext>
                </a:extLst>
              </a:tr>
              <a:tr h="452107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BM3D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48%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15.6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9090226"/>
                  </a:ext>
                </a:extLst>
              </a:tr>
              <a:tr h="452107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BF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36%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8.1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03459575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16222" y="3466399"/>
            <a:ext cx="1097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Reference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42280" y="3464061"/>
            <a:ext cx="521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Box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964635" y="1248341"/>
            <a:ext cx="6782157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2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BF shows </a:t>
            </a:r>
            <a:r>
              <a:rPr lang="en-US" sz="2000" dirty="0"/>
              <a:t>better performance in terms of depth classification error percentage and MSE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This comes from the fact that these filters preserve details within the image, which is important in stereo matching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36941" y="-11493"/>
            <a:ext cx="273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Calibri" panose="020F0502020204030204" pitchFamily="34" charset="0"/>
              </a:rPr>
              <a:t>Table I</a:t>
            </a:r>
          </a:p>
          <a:p>
            <a:pPr algn="ctr"/>
            <a:r>
              <a:rPr lang="en-US" altLang="ko-KR" sz="1600" dirty="0" smtClean="0">
                <a:latin typeface="Calibri" panose="020F0502020204030204" pitchFamily="34" charset="0"/>
              </a:rPr>
              <a:t>Percent of bad depth and mean square error of disparity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7524" y="5586458"/>
            <a:ext cx="1125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2.2. (a) Reference image, (b)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from the noisy image, (c)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from temporally averaged image (benchmark) and (d)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extracted after applying bilateral filter to input images.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33629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6350" y="5293843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(c)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79334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(d)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6144" y="52752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81" r="4561"/>
          <a:stretch/>
        </p:blipFill>
        <p:spPr>
          <a:xfrm>
            <a:off x="9020531" y="3246786"/>
            <a:ext cx="2925326" cy="2050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1378" t="4089" r="3630" b="8006"/>
          <a:stretch/>
        </p:blipFill>
        <p:spPr>
          <a:xfrm>
            <a:off x="5915186" y="3250097"/>
            <a:ext cx="3105345" cy="20441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l="5003" t="4489" r="5970" b="3206"/>
          <a:stretch/>
        </p:blipFill>
        <p:spPr>
          <a:xfrm>
            <a:off x="3034866" y="3250095"/>
            <a:ext cx="2880320" cy="20441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005" y="3248310"/>
            <a:ext cx="2894861" cy="20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6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>
            <a:spLocks noGrp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Integer Disparity Estimation(IDE)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60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9001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Why call ‘direct depth’?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sz="3101" dirty="0"/>
              <a:t>Compared to stereo camera-</a:t>
            </a:r>
            <a:endParaRPr lang="ko-KR" altLang="en-US" sz="310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1314559"/>
            <a:ext cx="11341260" cy="4918337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Neither calibration nor alignment needed.</a:t>
            </a:r>
          </a:p>
          <a:p>
            <a:r>
              <a:rPr lang="en-US" altLang="ko-KR" sz="2800" dirty="0" smtClean="0"/>
              <a:t>Size(two cameras + baseline), cost reduced</a:t>
            </a:r>
          </a:p>
        </p:txBody>
      </p:sp>
    </p:spTree>
    <p:extLst>
      <p:ext uri="{BB962C8B-B14F-4D97-AF65-F5344CB8AC3E}">
        <p14:creationId xmlns:p14="http://schemas.microsoft.com/office/powerpoint/2010/main" val="33446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Disparity evaluation is based on comparison of stereo images.</a:t>
            </a:r>
          </a:p>
          <a:p>
            <a:r>
              <a:rPr lang="en-US" altLang="ko-KR" kern="0" dirty="0" smtClean="0"/>
              <a:t>Best match for each pixel in the reference image is searched for in the target image.</a:t>
            </a:r>
          </a:p>
          <a:p>
            <a:r>
              <a:rPr lang="en-US" altLang="ko-KR" kern="0" dirty="0" smtClean="0"/>
              <a:t>To find the best match, different similarity metrics are used.</a:t>
            </a:r>
          </a:p>
          <a:p>
            <a:r>
              <a:rPr lang="en-US" altLang="ko-KR" kern="0" dirty="0" smtClean="0"/>
              <a:t>OA presents a unique challenge as the two stereo images are at a different scale and may not be correlated.</a:t>
            </a:r>
          </a:p>
          <a:p>
            <a:r>
              <a:rPr lang="en-US" altLang="ko-KR" kern="0" dirty="0" smtClean="0"/>
              <a:t>For this, a similarity metric is needed which is robust against radiometric differences.</a:t>
            </a:r>
            <a:endParaRPr lang="en-US" altLang="ko-KR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39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961062" y="1375598"/>
            <a:ext cx="9212306" cy="4791447"/>
          </a:xfrm>
          <a:prstGeom prst="rect">
            <a:avLst/>
          </a:prstGeom>
        </p:spPr>
        <p:txBody>
          <a:bodyPr vert="horz" lIns="91428" tIns="45714" rIns="91428" bIns="45714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630070"/>
          </a:xfrm>
        </p:spPr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Numerous similarity metrics were compared against each other.</a:t>
            </a:r>
          </a:p>
          <a:p>
            <a:r>
              <a:rPr lang="en-US" altLang="ko-KR" kern="0" dirty="0" smtClean="0"/>
              <a:t>These include</a:t>
            </a:r>
          </a:p>
          <a:p>
            <a:pPr lvl="1"/>
            <a:r>
              <a:rPr lang="en-US" altLang="ko-KR" kern="0" dirty="0" smtClean="0"/>
              <a:t>Normalized Sum of Absolute difference (NSAD)</a:t>
            </a:r>
          </a:p>
          <a:p>
            <a:pPr lvl="1"/>
            <a:r>
              <a:rPr lang="en-US" altLang="ko-KR" kern="0" dirty="0" smtClean="0"/>
              <a:t>Normalized Cross Correlation (NCC)</a:t>
            </a:r>
          </a:p>
          <a:p>
            <a:pPr lvl="1"/>
            <a:r>
              <a:rPr lang="en-US" altLang="ko-KR" kern="0" dirty="0" smtClean="0"/>
              <a:t>Zero mean Normalized Cross Correlation (ZNCC)</a:t>
            </a:r>
          </a:p>
          <a:p>
            <a:pPr lvl="1"/>
            <a:r>
              <a:rPr lang="en-US" altLang="ko-KR" kern="0" dirty="0" smtClean="0"/>
              <a:t>Census Transform (CT)</a:t>
            </a:r>
          </a:p>
          <a:p>
            <a:pPr lvl="1"/>
            <a:r>
              <a:rPr lang="en-US" altLang="ko-KR" kern="0" dirty="0" smtClean="0"/>
              <a:t>Rank Transform (RT)</a:t>
            </a:r>
          </a:p>
          <a:p>
            <a:pPr lvl="1"/>
            <a:r>
              <a:rPr lang="en-US" altLang="ko-KR" kern="0" dirty="0" smtClean="0"/>
              <a:t>Weighted Census Transform (WCT)</a:t>
            </a:r>
          </a:p>
          <a:p>
            <a:pPr lvl="1"/>
            <a:r>
              <a:rPr lang="en-US" altLang="ko-KR" kern="0" dirty="0" smtClean="0"/>
              <a:t>Modified Weighted Census Transform (MWCT)</a:t>
            </a:r>
          </a:p>
          <a:p>
            <a:r>
              <a:rPr lang="en-US" altLang="ko-KR" kern="0" dirty="0" smtClean="0"/>
              <a:t>The results of these approaches with different images were distributed amongst five participants who voted NCC and ZNCC to be the best similarity metrics.</a:t>
            </a:r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348525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5313" y="798811"/>
            <a:ext cx="11341260" cy="5368387"/>
          </a:xfrm>
        </p:spPr>
        <p:txBody>
          <a:bodyPr/>
          <a:lstStyle/>
          <a:p>
            <a:r>
              <a:rPr lang="en-US" altLang="ko-KR" dirty="0" smtClean="0"/>
              <a:t>The NCC between two patches A and B is given by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 ZNCC between two patches A and B is given by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NCC compensates for the scale difference between two patches.</a:t>
            </a:r>
          </a:p>
          <a:p>
            <a:r>
              <a:rPr lang="en-US" altLang="ko-KR" dirty="0" smtClean="0"/>
              <a:t>ZNCC compensates for the difference of mean value between the two patches as well as the scale difference.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95006" y="1400411"/>
          <a:ext cx="2475275" cy="88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Equation" r:id="rId3" imgW="1168200" imgH="419040" progId="Equation.3">
                  <p:embed/>
                </p:oleObj>
              </mc:Choice>
              <mc:Fallback>
                <p:oleObj name="Equation" r:id="rId3" imgW="116820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5006" y="1400411"/>
                        <a:ext cx="2475275" cy="88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232893" y="2861318"/>
          <a:ext cx="3169375" cy="857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Equation" r:id="rId5" imgW="1688760" imgH="457200" progId="Equation.3">
                  <p:embed/>
                </p:oleObj>
              </mc:Choice>
              <mc:Fallback>
                <p:oleObj name="Equation" r:id="rId5" imgW="168876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2893" y="2861318"/>
                        <a:ext cx="3169375" cy="857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789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17" y="1192931"/>
            <a:ext cx="2790310" cy="22620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28" y="1179544"/>
            <a:ext cx="2880782" cy="22754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332" y="1183729"/>
            <a:ext cx="2892135" cy="22853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63" y="3455008"/>
            <a:ext cx="2790564" cy="22700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864" y="3448526"/>
            <a:ext cx="2905852" cy="22685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6632" y="3448526"/>
            <a:ext cx="2907720" cy="2268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4826" y="729494"/>
            <a:ext cx="1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Input scene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41631" y="684489"/>
            <a:ext cx="1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NCC result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70481" y="684489"/>
            <a:ext cx="1575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ZNCC result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59891" y="5904541"/>
            <a:ext cx="6452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3.1. Results of sparse </a:t>
            </a:r>
            <a:r>
              <a:rPr lang="en-US" sz="2000" b="1" dirty="0" err="1" smtClean="0">
                <a:latin typeface="Calibri" panose="020F0502020204030204" pitchFamily="34" charset="0"/>
              </a:rPr>
              <a:t>depthmap</a:t>
            </a:r>
            <a:r>
              <a:rPr lang="en-US" sz="2000" b="1" dirty="0" smtClean="0">
                <a:latin typeface="Calibri" panose="020F0502020204030204" pitchFamily="34" charset="0"/>
              </a:rPr>
              <a:t> generation.</a:t>
            </a:r>
            <a:endParaRPr lang="en-US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3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>
            <a:spLocks noGrp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Cost Aggregation(CA)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90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514586" y="864509"/>
            <a:ext cx="1134126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Cost volume aggregation is a method to refine depth using the depth of neighborhood pixels.</a:t>
            </a:r>
          </a:p>
          <a:p>
            <a:r>
              <a:rPr lang="en-US" altLang="ko-KR" kern="0" dirty="0" smtClean="0"/>
              <a:t>Cost aggregation can be broadly classified into two approaches.</a:t>
            </a:r>
          </a:p>
          <a:p>
            <a:r>
              <a:rPr lang="en-US" altLang="ko-KR" kern="0" dirty="0" smtClean="0"/>
              <a:t>Local Cost Aggregation</a:t>
            </a:r>
          </a:p>
          <a:p>
            <a:pPr lvl="1"/>
            <a:r>
              <a:rPr lang="en-US" altLang="ko-KR" kern="0" dirty="0" smtClean="0"/>
              <a:t>These approaches consider the local neighborhood of a pixel to refine depth.</a:t>
            </a:r>
          </a:p>
          <a:p>
            <a:pPr lvl="1"/>
            <a:r>
              <a:rPr lang="en-US" altLang="ko-KR" kern="0" dirty="0" smtClean="0"/>
              <a:t>Examples are box filter, bilateral filter, and guided filter.</a:t>
            </a:r>
          </a:p>
          <a:p>
            <a:r>
              <a:rPr lang="en-US" altLang="ko-KR" kern="0" dirty="0" smtClean="0"/>
              <a:t>Global Cost Aggregation</a:t>
            </a:r>
          </a:p>
          <a:p>
            <a:pPr lvl="1"/>
            <a:r>
              <a:rPr lang="en-US" altLang="ko-KR" kern="0" dirty="0" smtClean="0"/>
              <a:t>These approaches consider pixels beyond the local neighborhood of an image to refine depth.</a:t>
            </a:r>
          </a:p>
          <a:p>
            <a:pPr lvl="1"/>
            <a:r>
              <a:rPr lang="en-US" altLang="ko-KR" kern="0" dirty="0" smtClean="0"/>
              <a:t>Examples include Semi-global Matching (SGM) and Graph-cuts.</a:t>
            </a:r>
            <a:endParaRPr lang="en-US" altLang="ko-KR" kern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0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961062" y="1375598"/>
            <a:ext cx="9212306" cy="4791447"/>
          </a:xfrm>
          <a:prstGeom prst="rect">
            <a:avLst/>
          </a:prstGeom>
        </p:spPr>
        <p:txBody>
          <a:bodyPr vert="horz" lIns="91428" tIns="45714" rIns="91428" bIns="45714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21" indent="-285721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630070"/>
          </a:xfrm>
        </p:spPr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514586" y="864509"/>
            <a:ext cx="5670630" cy="5368387"/>
          </a:xfrm>
          <a:prstGeom prst="rect">
            <a:avLst/>
          </a:prstGeom>
        </p:spPr>
        <p:txBody>
          <a:bodyPr lIns="108850" tIns="54425" rIns="108850" bIns="54425"/>
          <a:lstStyle>
            <a:lvl1pPr marL="340157" indent="-340157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4E7AB0"/>
              </a:buClr>
              <a:buSzPct val="105000"/>
              <a:buFont typeface="Wingdings" panose="05000000000000000000" pitchFamily="2" charset="2"/>
              <a:buChar char="§"/>
              <a:defRPr kumimoji="1" sz="24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  <a:cs typeface="+mn-cs"/>
              </a:defRPr>
            </a:lvl1pPr>
            <a:lvl2pPr marL="912755" indent="-32881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69A82"/>
              </a:buClr>
              <a:buSzPct val="70000"/>
              <a:buFont typeface="Wingdings" panose="05000000000000000000" pitchFamily="2" charset="2"/>
              <a:buChar char="l"/>
              <a:defRPr kumimoji="1" sz="22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2pPr>
            <a:lvl3pPr marL="1332281" indent="-253228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B680A7"/>
              </a:buClr>
              <a:buSzPct val="90000"/>
              <a:buFontTx/>
              <a:buBlip>
                <a:blip r:embed="rId3"/>
              </a:buBlip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3pPr>
            <a:lvl4pPr marL="1876532" indent="-234330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7D9CA7"/>
              </a:buClr>
              <a:buSzPct val="80000"/>
              <a:buFont typeface="Wingdings" panose="05000000000000000000" pitchFamily="2" charset="2"/>
              <a:buChar char="ü"/>
              <a:defRPr kumimoji="1" sz="20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4pPr>
            <a:lvl5pPr marL="2399995" indent="-213543" algn="l" defTabSz="1039368" rtl="0" eaLnBrk="0" fontAlgn="base" latinLnBrk="1" hangingPunct="0">
              <a:spcBef>
                <a:spcPts val="0"/>
              </a:spcBef>
              <a:spcAft>
                <a:spcPts val="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1800" b="1" spc="0" baseline="0">
                <a:solidFill>
                  <a:schemeClr val="tx1"/>
                </a:solidFill>
                <a:latin typeface="Calibri" panose="020F0502020204030204" pitchFamily="34" charset="0"/>
                <a:ea typeface="맑은 고딕" pitchFamily="50" charset="-127"/>
              </a:defRPr>
            </a:lvl5pPr>
            <a:lvl6pPr marL="2944246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6pPr>
            <a:lvl7pPr marL="3488497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7pPr>
            <a:lvl8pPr marL="4032748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8pPr>
            <a:lvl9pPr marL="4576999" indent="-213543" algn="l" defTabSz="1039368" rtl="0" fontAlgn="base" latinLnBrk="1">
              <a:spcBef>
                <a:spcPct val="10000"/>
              </a:spcBef>
              <a:spcAft>
                <a:spcPct val="10000"/>
              </a:spcAft>
              <a:buClr>
                <a:srgbClr val="958BD1"/>
              </a:buClr>
              <a:buSzPct val="80000"/>
              <a:buFont typeface="Wingdings" pitchFamily="2" charset="2"/>
              <a:buChar char="§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smtClean="0"/>
              <a:t>Cost volume is a 3D structure.</a:t>
            </a:r>
          </a:p>
          <a:p>
            <a:r>
              <a:rPr lang="en-US" altLang="ko-KR" kern="0" dirty="0" smtClean="0"/>
              <a:t>Each location of the cost volume stores the pixel-wise cost.</a:t>
            </a:r>
          </a:p>
          <a:p>
            <a:r>
              <a:rPr lang="en-US" altLang="ko-KR" kern="0" dirty="0" smtClean="0"/>
              <a:t>See accompanying figure for graphical illustration.</a:t>
            </a:r>
          </a:p>
          <a:p>
            <a:pPr lvl="1"/>
            <a:r>
              <a:rPr lang="en-US" dirty="0"/>
              <a:t>Applying a box filter to each slice of </a:t>
            </a:r>
            <a:endParaRPr lang="en-US" dirty="0" smtClean="0"/>
          </a:p>
          <a:p>
            <a:pPr marL="583937" lvl="1" indent="0">
              <a:buNone/>
            </a:pPr>
            <a:r>
              <a:rPr lang="en-US" dirty="0" smtClean="0"/>
              <a:t>the </a:t>
            </a:r>
            <a:r>
              <a:rPr lang="en-US" dirty="0"/>
              <a:t>cost volume is equivalent to using an equal weight window for matching.</a:t>
            </a:r>
          </a:p>
          <a:p>
            <a:pPr lvl="1"/>
            <a:r>
              <a:rPr lang="en-US" dirty="0"/>
              <a:t>Applying a bilateral filter to each </a:t>
            </a:r>
            <a:r>
              <a:rPr lang="en-US" dirty="0" smtClean="0"/>
              <a:t>slice</a:t>
            </a:r>
          </a:p>
          <a:p>
            <a:pPr marL="583937" lvl="1" indent="0">
              <a:buNone/>
            </a:pPr>
            <a:r>
              <a:rPr lang="en-US" dirty="0" smtClean="0"/>
              <a:t>of </a:t>
            </a:r>
            <a:r>
              <a:rPr lang="en-US" dirty="0"/>
              <a:t>the cost volume is equivalent to </a:t>
            </a:r>
            <a:endParaRPr lang="en-US" dirty="0" smtClean="0"/>
          </a:p>
          <a:p>
            <a:pPr marL="583937" lvl="1" indent="0">
              <a:buNone/>
            </a:pPr>
            <a:r>
              <a:rPr lang="en-US" dirty="0" smtClean="0"/>
              <a:t>using </a:t>
            </a:r>
            <a:r>
              <a:rPr lang="en-US" dirty="0"/>
              <a:t>weights based on color similarity and proximity.</a:t>
            </a:r>
          </a:p>
          <a:p>
            <a:pPr lvl="1"/>
            <a:r>
              <a:rPr lang="en-US" dirty="0"/>
              <a:t>Applying a guided filter to each slice </a:t>
            </a:r>
            <a:r>
              <a:rPr lang="en-US" dirty="0" smtClean="0"/>
              <a:t>o</a:t>
            </a:r>
          </a:p>
          <a:p>
            <a:pPr marL="583937" lvl="1" indent="0">
              <a:buNone/>
            </a:pPr>
            <a:r>
              <a:rPr lang="en-US" dirty="0" smtClean="0"/>
              <a:t>the </a:t>
            </a:r>
            <a:r>
              <a:rPr lang="en-US" dirty="0"/>
              <a:t>cost volume is equivalent to </a:t>
            </a:r>
            <a:r>
              <a:rPr lang="en-US" dirty="0" smtClean="0"/>
              <a:t>using </a:t>
            </a:r>
          </a:p>
          <a:p>
            <a:pPr marL="583937" lvl="1" indent="0">
              <a:buNone/>
            </a:pPr>
            <a:r>
              <a:rPr lang="en-US" dirty="0" smtClean="0"/>
              <a:t>guided </a:t>
            </a:r>
            <a:r>
              <a:rPr lang="en-US" dirty="0"/>
              <a:t>filter weights for aggregation.</a:t>
            </a:r>
          </a:p>
          <a:p>
            <a:endParaRPr lang="en-US" altLang="ko-KR" kern="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48704" b="44119"/>
          <a:stretch/>
        </p:blipFill>
        <p:spPr>
          <a:xfrm>
            <a:off x="6815286" y="1944629"/>
            <a:ext cx="4824549" cy="23425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55246" y="4464909"/>
            <a:ext cx="5400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Fig</a:t>
            </a:r>
            <a:r>
              <a:rPr lang="en-US" sz="2200" b="1" dirty="0" smtClean="0">
                <a:latin typeface="Calibri" panose="020F0502020204030204" pitchFamily="34" charset="0"/>
                <a:ea typeface="맑은 고딕" pitchFamily="50" charset="-127"/>
              </a:rPr>
              <a:t>. 4.1.  </a:t>
            </a:r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A depiction of the disparity volume. The disparity volume is made up of 5 </a:t>
            </a:r>
            <a:endParaRPr lang="en-US" sz="2200" b="1" dirty="0" smtClean="0">
              <a:latin typeface="Calibri" panose="020F0502020204030204" pitchFamily="34" charset="0"/>
              <a:ea typeface="맑은 고딕" pitchFamily="50" charset="-127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ea typeface="맑은 고딕" pitchFamily="50" charset="-127"/>
              </a:rPr>
              <a:t>slices </a:t>
            </a:r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(the disparity levels). Typically </a:t>
            </a:r>
            <a:endParaRPr lang="en-US" sz="2200" b="1" dirty="0" smtClean="0">
              <a:latin typeface="Calibri" panose="020F0502020204030204" pitchFamily="34" charset="0"/>
              <a:ea typeface="맑은 고딕" pitchFamily="50" charset="-127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ea typeface="맑은 고딕" pitchFamily="50" charset="-127"/>
              </a:rPr>
              <a:t>cost </a:t>
            </a:r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volume maintains the SAD values, </a:t>
            </a:r>
            <a:endParaRPr lang="en-US" sz="2200" b="1" dirty="0" smtClean="0">
              <a:latin typeface="Calibri" panose="020F0502020204030204" pitchFamily="34" charset="0"/>
              <a:ea typeface="맑은 고딕" pitchFamily="50" charset="-127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ea typeface="맑은 고딕" pitchFamily="50" charset="-127"/>
              </a:rPr>
              <a:t>however</a:t>
            </a:r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, in our case it stores the NCC </a:t>
            </a:r>
            <a:endParaRPr lang="en-US" sz="2200" b="1" dirty="0" smtClean="0">
              <a:latin typeface="Calibri" panose="020F0502020204030204" pitchFamily="34" charset="0"/>
              <a:ea typeface="맑은 고딕" pitchFamily="50" charset="-127"/>
            </a:endParaRPr>
          </a:p>
          <a:p>
            <a:r>
              <a:rPr lang="en-US" sz="2200" b="1" dirty="0" smtClean="0">
                <a:latin typeface="Calibri" panose="020F0502020204030204" pitchFamily="34" charset="0"/>
                <a:ea typeface="맑은 고딕" pitchFamily="50" charset="-127"/>
              </a:rPr>
              <a:t>values</a:t>
            </a:r>
            <a:r>
              <a:rPr lang="en-US" sz="2200" b="1" dirty="0">
                <a:latin typeface="Calibri" panose="020F0502020204030204" pitchFamily="34" charset="0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94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Description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864509"/>
            <a:ext cx="7605845" cy="5368387"/>
          </a:xfrm>
        </p:spPr>
        <p:txBody>
          <a:bodyPr/>
          <a:lstStyle/>
          <a:p>
            <a:r>
              <a:rPr lang="en-US" dirty="0"/>
              <a:t>Semi-Global Matching (SGM</a:t>
            </a:r>
            <a:r>
              <a:rPr lang="en-US" dirty="0" smtClean="0"/>
              <a:t>) [1] </a:t>
            </a:r>
            <a:r>
              <a:rPr lang="en-US" dirty="0"/>
              <a:t>aggregates cost over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complete </a:t>
            </a:r>
            <a:r>
              <a:rPr lang="en-US" dirty="0"/>
              <a:t>path to a pixel</a:t>
            </a:r>
            <a:r>
              <a:rPr lang="en-US" dirty="0" smtClean="0"/>
              <a:t>.</a:t>
            </a:r>
          </a:p>
          <a:p>
            <a:r>
              <a:rPr lang="en-US" dirty="0"/>
              <a:t>For example, the aggregated cost of pixels for a path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/>
              <a:t>left to right is given </a:t>
            </a:r>
            <a:r>
              <a:rPr lang="en-US" dirty="0" smtClean="0"/>
              <a:t>by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our implementation we use four or eight paths.</a:t>
            </a:r>
          </a:p>
          <a:p>
            <a:r>
              <a:rPr lang="en-US" dirty="0" smtClean="0"/>
              <a:t>We emphasize using four paths as these are feasible </a:t>
            </a:r>
          </a:p>
          <a:p>
            <a:pPr marL="0" indent="0">
              <a:buNone/>
            </a:pPr>
            <a:r>
              <a:rPr lang="en-US" dirty="0" smtClean="0"/>
              <a:t>for hardware implementation.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79053" lvl="2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94706" y="2664709"/>
          <a:ext cx="4895457" cy="143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3" imgW="3035160" imgH="888840" progId="Equation.3">
                  <p:embed/>
                </p:oleObj>
              </mc:Choice>
              <mc:Fallback>
                <p:oleObj name="Equation" r:id="rId3" imgW="3035160" imgH="8888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4706" y="2664709"/>
                        <a:ext cx="4895457" cy="143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49076" b="48899"/>
          <a:stretch/>
        </p:blipFill>
        <p:spPr>
          <a:xfrm>
            <a:off x="8705496" y="2034639"/>
            <a:ext cx="2242462" cy="17420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5416" y="4194879"/>
            <a:ext cx="4095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맑은 고딕" pitchFamily="50" charset="-127"/>
              </a:rPr>
              <a:t>Fig</a:t>
            </a:r>
            <a:r>
              <a:rPr lang="en-US" sz="2400" b="1" dirty="0" smtClean="0">
                <a:latin typeface="Calibri" panose="020F0502020204030204" pitchFamily="34" charset="0"/>
                <a:ea typeface="맑은 고딕" pitchFamily="50" charset="-127"/>
              </a:rPr>
              <a:t>. 4.2. Four paths feasible for </a:t>
            </a:r>
          </a:p>
          <a:p>
            <a:r>
              <a:rPr lang="en-US" sz="2400" b="1" dirty="0" smtClean="0">
                <a:latin typeface="Calibri" panose="020F0502020204030204" pitchFamily="34" charset="0"/>
                <a:ea typeface="맑은 고딕" pitchFamily="50" charset="-127"/>
              </a:rPr>
              <a:t>hardware implementation.  </a:t>
            </a:r>
            <a:endParaRPr lang="en-US" sz="2400" b="1" dirty="0"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4886" y="6118824"/>
            <a:ext cx="814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 err="1" smtClean="0"/>
              <a:t>Hirschmüller</a:t>
            </a:r>
            <a:r>
              <a:rPr lang="en-US" sz="1200" dirty="0"/>
              <a:t>, </a:t>
            </a:r>
            <a:r>
              <a:rPr lang="en-US" sz="1200" dirty="0" err="1"/>
              <a:t>Heiko</a:t>
            </a:r>
            <a:r>
              <a:rPr lang="en-US" sz="1200" dirty="0"/>
              <a:t>. "Accurate and efficient stereo processing by semi-global matching and mutual information." </a:t>
            </a:r>
            <a:r>
              <a:rPr lang="en-US" sz="1200" i="1" dirty="0"/>
              <a:t>Computer Vision and Pattern Recognition, 2005. CVPR 2005. IEEE Computer Society Conference on</a:t>
            </a:r>
            <a:r>
              <a:rPr lang="en-US" sz="1200" dirty="0"/>
              <a:t>. Vol. 2. IEEE, 2005.</a:t>
            </a:r>
          </a:p>
        </p:txBody>
      </p:sp>
    </p:spTree>
    <p:extLst>
      <p:ext uri="{BB962C8B-B14F-4D97-AF65-F5344CB8AC3E}">
        <p14:creationId xmlns:p14="http://schemas.microsoft.com/office/powerpoint/2010/main" val="18149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Results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1" y="1809614"/>
            <a:ext cx="3485542" cy="2250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4"/>
          <a:stretch/>
        </p:blipFill>
        <p:spPr>
          <a:xfrm>
            <a:off x="4090138" y="1820565"/>
            <a:ext cx="3490233" cy="2255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8"/>
          <a:stretch/>
        </p:blipFill>
        <p:spPr>
          <a:xfrm>
            <a:off x="7715387" y="1832891"/>
            <a:ext cx="3465384" cy="22269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4566" y="5049974"/>
            <a:ext cx="10846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4.3. (a) Input scene, (b) result of SGM on a low PSNR image and (c) result of SGM on a high PSNR image.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9741" y="4155220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(a)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0608" y="4147349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(b)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0561" y="4147349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(c)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>
            <a:spLocks noGrp="1"/>
          </p:cNvSpPr>
          <p:nvPr>
            <p:ph type="ctrTitle" sz="quarter"/>
          </p:nvPr>
        </p:nvSpPr>
        <p:spPr>
          <a:xfrm>
            <a:off x="1835289" y="3024748"/>
            <a:ext cx="10236607" cy="978265"/>
          </a:xfrm>
        </p:spPr>
        <p:txBody>
          <a:bodyPr/>
          <a:lstStyle/>
          <a:p>
            <a:r>
              <a:rPr lang="en-US" altLang="ko-KR" dirty="0" smtClean="0"/>
              <a:t>5. Fractional Disparity Estimation(FDE)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2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13" y="189433"/>
            <a:ext cx="11340533" cy="90010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Why call ‘direct depth’?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sz="3101" dirty="0"/>
              <a:t>Compared to earlier offset </a:t>
            </a:r>
            <a:r>
              <a:rPr lang="en-US" altLang="ko-KR" sz="3101" dirty="0" smtClean="0"/>
              <a:t>aperture-</a:t>
            </a:r>
            <a:endParaRPr lang="ko-KR" altLang="en-US" sz="310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1314559"/>
            <a:ext cx="11341260" cy="4918337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In RGB offset aperture camera where R, G, and B apertures are offset from each other, RGB image restoration is too difficult.</a:t>
            </a:r>
          </a:p>
          <a:p>
            <a:r>
              <a:rPr lang="en-US" altLang="ko-KR" sz="2800" dirty="0" smtClean="0"/>
              <a:t>The proposed Offset IR aperture camera uses mutually horizontally offset apertures between RGB and IR.</a:t>
            </a:r>
          </a:p>
          <a:p>
            <a:r>
              <a:rPr lang="en-US" altLang="ko-KR" sz="2800" dirty="0" smtClean="0"/>
              <a:t>RGB image quality is not deteriorated except the RGB aperture can be somewhat offset from the center. [White/SIR filter desirable]</a:t>
            </a:r>
          </a:p>
        </p:txBody>
      </p:sp>
    </p:spTree>
    <p:extLst>
      <p:ext uri="{BB962C8B-B14F-4D97-AF65-F5344CB8AC3E}">
        <p14:creationId xmlns:p14="http://schemas.microsoft.com/office/powerpoint/2010/main" val="23744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Description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5313" y="798811"/>
                <a:ext cx="11341260" cy="5368387"/>
              </a:xfrm>
            </p:spPr>
            <p:txBody>
              <a:bodyPr/>
              <a:lstStyle/>
              <a:p>
                <a:r>
                  <a:rPr lang="en-US" altLang="ko-KR" dirty="0" smtClean="0"/>
                  <a:t>Fractional disparity extraction can be utilized to increase the depth resolution.</a:t>
                </a:r>
              </a:p>
              <a:p>
                <a:pPr lvl="1"/>
                <a:r>
                  <a:rPr lang="en-US" altLang="ko-KR" dirty="0" smtClean="0">
                    <a:ea typeface="굴림" panose="020B0600000101010101" pitchFamily="50" charset="-127"/>
                  </a:rPr>
                  <a:t>Nearly </a:t>
                </a:r>
                <a:r>
                  <a:rPr lang="en-US" altLang="ko-KR" dirty="0">
                    <a:ea typeface="굴림" panose="020B0600000101010101" pitchFamily="50" charset="-127"/>
                  </a:rPr>
                  <a:t>universal formulation of fitting: </a:t>
                </a:r>
                <a:r>
                  <a:rPr lang="en-US" altLang="ko-KR" dirty="0">
                    <a:solidFill>
                      <a:schemeClr val="tx2"/>
                    </a:solidFill>
                    <a:ea typeface="굴림" panose="020B0600000101010101" pitchFamily="50" charset="-127"/>
                  </a:rPr>
                  <a:t>minimize squares of differences between data and function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Example: for fitting a second-order polynomial, minimize</a:t>
                </a:r>
              </a:p>
              <a:p>
                <a:pPr marL="87668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𝝌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𝟐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1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𝒊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𝒂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𝟐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𝒃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굴림" panose="020B0600000101010101" pitchFamily="50" charset="-127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굴림" panose="020B0600000101010101" pitchFamily="50" charset="-127"/>
                                        </a:rPr>
                                        <m:t>𝒄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US" altLang="ko-KR" dirty="0">
                    <a:ea typeface="굴림" panose="020B0600000101010101" pitchFamily="50" charset="-127"/>
                  </a:rPr>
                  <a:t/>
                </a:r>
                <a:br>
                  <a:rPr lang="en-US" altLang="ko-KR" dirty="0">
                    <a:ea typeface="굴림" panose="020B0600000101010101" pitchFamily="50" charset="-127"/>
                  </a:rPr>
                </a:br>
                <a:r>
                  <a:rPr lang="en-US" altLang="ko-KR" dirty="0">
                    <a:ea typeface="굴림" panose="020B0600000101010101" pitchFamily="50" charset="-127"/>
                  </a:rPr>
                  <a:t>                     with respect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𝒂</m:t>
                    </m:r>
                  </m:oMath>
                </a14:m>
                <a:r>
                  <a:rPr lang="en-US" altLang="ko-KR" dirty="0" smtClean="0">
                    <a:ea typeface="굴림" panose="020B0600000101010101" pitchFamily="50" charset="-127"/>
                  </a:rPr>
                  <a:t>,</a:t>
                </a:r>
                <a:r>
                  <a:rPr lang="en-US" altLang="ko-KR" dirty="0">
                    <a:ea typeface="굴림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𝒃</m:t>
                    </m:r>
                  </m:oMath>
                </a14:m>
                <a:r>
                  <a:rPr lang="en-US" altLang="ko-KR" dirty="0" smtClean="0">
                    <a:ea typeface="굴림" panose="020B0600000101010101" pitchFamily="50" charset="-127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𝒄</m:t>
                    </m:r>
                  </m:oMath>
                </a14:m>
                <a:r>
                  <a:rPr lang="en-US" altLang="ko-KR" dirty="0" smtClean="0">
                    <a:ea typeface="굴림" panose="020B0600000101010101" pitchFamily="50" charset="-127"/>
                  </a:rPr>
                  <a:t>.</a:t>
                </a:r>
                <a:endParaRPr lang="en-US" altLang="ko-KR" dirty="0">
                  <a:ea typeface="굴림" panose="020B0600000101010101" pitchFamily="50" charset="-127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Most general solution technique: take derivatives </a:t>
                </a:r>
                <a:r>
                  <a:rPr lang="en-US" altLang="ko-KR" dirty="0" smtClean="0">
                    <a:ea typeface="굴림" panose="020B0600000101010101" pitchFamily="50" charset="-127"/>
                  </a:rPr>
                  <a:t>with regard to </a:t>
                </a:r>
                <a:r>
                  <a:rPr lang="en-US" altLang="ko-KR" dirty="0">
                    <a:ea typeface="굴림" panose="020B0600000101010101" pitchFamily="50" charset="-127"/>
                  </a:rPr>
                  <a:t>unknown variables, set equal to zero</a:t>
                </a:r>
                <a:r>
                  <a:rPr lang="en-US" altLang="ko-KR" dirty="0" smtClean="0">
                    <a:ea typeface="굴림" panose="020B0600000101010101" pitchFamily="50" charset="-127"/>
                  </a:rPr>
                  <a:t>.</a:t>
                </a:r>
              </a:p>
              <a:p>
                <a:pPr marL="1079053" lvl="2" indent="0">
                  <a:buNone/>
                </a:pPr>
                <a:endParaRPr lang="en-US" altLang="ko-KR" dirty="0" smtClean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313" y="798811"/>
                <a:ext cx="11341260" cy="5368387"/>
              </a:xfrm>
              <a:blipFill rotWithShape="0"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  <p:graphicFrame>
        <p:nvGraphicFramePr>
          <p:cNvPr id="12" name="차트 11"/>
          <p:cNvGraphicFramePr>
            <a:graphicFrameLocks/>
          </p:cNvGraphicFramePr>
          <p:nvPr>
            <p:extLst/>
          </p:nvPr>
        </p:nvGraphicFramePr>
        <p:xfrm>
          <a:off x="1504697" y="3814894"/>
          <a:ext cx="4860540" cy="2364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00254" y="4700657"/>
                <a:ext cx="4920974" cy="723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21" indent="-28572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0070C0"/>
                    </a:solidFill>
                    <a:latin typeface="Calibri" panose="020F0502020204030204" pitchFamily="34" charset="0"/>
                  </a:rPr>
                  <a:t>Estimated disparity before LSM is 0. </a:t>
                </a:r>
              </a:p>
              <a:p>
                <a:pPr marL="285721" indent="-285721"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Estimated disparity after LSM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0.0065</m:t>
                        </m:r>
                      </m:num>
                      <m:den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ko-KR" sz="16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×(−0.0195)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rgbClr val="C00000"/>
                    </a:solidFill>
                    <a:latin typeface="Calibri" panose="020F0502020204030204" pitchFamily="34" charset="0"/>
                  </a:rPr>
                  <a:t> is 0.1666.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254" y="4700657"/>
                <a:ext cx="4920974" cy="723340"/>
              </a:xfrm>
              <a:prstGeom prst="rect">
                <a:avLst/>
              </a:prstGeom>
              <a:blipFill>
                <a:blip r:embed="rId4"/>
                <a:stretch>
                  <a:fillRect l="-495" t="-2521" r="-1733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6365238" y="4259700"/>
            <a:ext cx="1845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>
                  <a:lumMod val="50000"/>
                  <a:lumOff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ko-KR" sz="1800" b="1" dirty="0" smtClean="0">
                <a:latin typeface="Calibri" panose="020F0502020204030204" pitchFamily="34" charset="0"/>
              </a:rPr>
              <a:t>Example</a:t>
            </a:r>
            <a:r>
              <a:rPr lang="en-US" altLang="ko-KR" sz="1800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1369681" y="3808540"/>
            <a:ext cx="10261140" cy="2227752"/>
          </a:xfrm>
          <a:prstGeom prst="roundRect">
            <a:avLst/>
          </a:prstGeom>
          <a:noFill/>
          <a:ln w="6350" cap="flat" cmpd="sng" algn="ctr">
            <a:solidFill>
              <a:srgbClr val="4E7AB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4856" y="6060923"/>
            <a:ext cx="846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3.1. Illustration of curve-fitting for increasing depth resolution.</a:t>
            </a:r>
            <a:endParaRPr lang="en-US" sz="20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7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Functional </a:t>
            </a:r>
            <a:r>
              <a:rPr lang="en-US" altLang="ko-KR" dirty="0" smtClean="0"/>
              <a:t>Description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5313" y="798811"/>
                <a:ext cx="11341260" cy="5368387"/>
              </a:xfrm>
            </p:spPr>
            <p:txBody>
              <a:bodyPr/>
              <a:lstStyle/>
              <a:p>
                <a:r>
                  <a:rPr lang="en-US" altLang="ko-KR" dirty="0" smtClean="0"/>
                  <a:t>Fractional disparity extraction can be utilized to increase the depth resolution.</a:t>
                </a:r>
                <a:endParaRPr lang="en-US" altLang="ko-KR" dirty="0" smtClean="0">
                  <a:ea typeface="굴림" panose="020B0600000101010101" pitchFamily="50" charset="-127"/>
                </a:endParaRPr>
              </a:p>
              <a:p>
                <a:pPr lvl="1"/>
                <a:r>
                  <a:rPr lang="en-US" altLang="ko-KR" dirty="0" smtClean="0">
                    <a:ea typeface="굴림" panose="020B0600000101010101" pitchFamily="50" charset="-127"/>
                  </a:rPr>
                  <a:t>Target </a:t>
                </a:r>
                <a:r>
                  <a:rPr lang="en-US" altLang="ko-KR" dirty="0">
                    <a:ea typeface="굴림" panose="020B0600000101010101" pitchFamily="50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𝑎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굴림" panose="020B0600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𝑏𝑥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굴림" panose="020B0600000101010101" pitchFamily="50" charset="-127"/>
                      </a:rPr>
                      <m:t>𝑐</m:t>
                    </m:r>
                  </m:oMath>
                </a14:m>
                <a:endParaRPr lang="en-US" altLang="ko-KR" dirty="0">
                  <a:ea typeface="굴림" panose="020B0600000101010101" pitchFamily="50" charset="-127"/>
                </a:endParaRPr>
              </a:p>
              <a:p>
                <a:pPr lvl="2"/>
                <a:r>
                  <a:rPr lang="en-US" altLang="ko-KR" dirty="0" smtClean="0"/>
                  <a:t>Samples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ko-KR" altLang="en-US" dirty="0"/>
              </a:p>
              <a:p>
                <a:pPr lvl="1"/>
                <a:endParaRPr lang="en-US" altLang="ko-KR" dirty="0" smtClean="0">
                  <a:ea typeface="굴림" panose="020B0600000101010101" pitchFamily="50" charset="-127"/>
                </a:endParaRPr>
              </a:p>
              <a:p>
                <a:pPr marL="583937" lvl="1" indent="0">
                  <a:buNone/>
                </a:pPr>
                <a:endParaRPr lang="en-US" altLang="ko-KR" dirty="0">
                  <a:ea typeface="굴림" panose="020B0600000101010101" pitchFamily="50" charset="-127"/>
                </a:endParaRPr>
              </a:p>
              <a:p>
                <a:pPr lvl="1"/>
                <a:r>
                  <a:rPr lang="en-US" altLang="ko-KR" dirty="0" smtClean="0">
                    <a:ea typeface="굴림" panose="020B0600000101010101" pitchFamily="50" charset="-127"/>
                  </a:rPr>
                  <a:t>Interpretation</a:t>
                </a:r>
                <a:r>
                  <a:rPr lang="en-US" altLang="ko-KR" dirty="0">
                    <a:ea typeface="굴림" panose="020B0600000101010101" pitchFamily="50" charset="-127"/>
                  </a:rPr>
                  <a:t>: find x that comes “closest” to satisfying Ax=b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i.e., minimize </a:t>
                </a:r>
                <a:r>
                  <a:rPr lang="en-US" altLang="ko-KR" b="0" dirty="0">
                    <a:ea typeface="굴림" panose="020B0600000101010101" pitchFamily="50" charset="-127"/>
                  </a:rPr>
                  <a:t>b–Ax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i.e., minimize </a:t>
                </a:r>
                <a:r>
                  <a:rPr lang="en-US" altLang="ko-KR" b="0" dirty="0">
                    <a:ea typeface="굴림" panose="020B0600000101010101" pitchFamily="50" charset="-127"/>
                  </a:rPr>
                  <a:t>|b–Ax|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Equivalently, minimize </a:t>
                </a:r>
                <a:r>
                  <a:rPr lang="en-US" altLang="ko-KR" b="0" dirty="0">
                    <a:ea typeface="굴림" panose="020B0600000101010101" pitchFamily="50" charset="-127"/>
                  </a:rPr>
                  <a:t>|b–Ax|</a:t>
                </a:r>
                <a:r>
                  <a:rPr lang="en-US" altLang="ko-KR" b="0" baseline="30000" dirty="0">
                    <a:ea typeface="굴림" panose="020B0600000101010101" pitchFamily="50" charset="-127"/>
                  </a:rPr>
                  <a:t>2</a:t>
                </a:r>
                <a:r>
                  <a:rPr lang="en-US" altLang="ko-KR" b="0" dirty="0">
                    <a:ea typeface="굴림" panose="020B0600000101010101" pitchFamily="50" charset="-127"/>
                  </a:rPr>
                  <a:t> or (b–Ax</a:t>
                </a:r>
                <a:r>
                  <a:rPr lang="en-US" altLang="ko-KR" b="0" dirty="0" smtClean="0">
                    <a:ea typeface="굴림" panose="020B0600000101010101" pitchFamily="50" charset="-127"/>
                  </a:rPr>
                  <a:t>)</a:t>
                </a:r>
                <a:r>
                  <a:rPr lang="en-US" altLang="ko-KR" b="0" baseline="30000" dirty="0">
                    <a:ea typeface="굴림" panose="020B0600000101010101" pitchFamily="50" charset="-127"/>
                  </a:rPr>
                  <a:t> </a:t>
                </a:r>
                <a:r>
                  <a:rPr lang="en-US" altLang="ko-KR" b="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ko-KR" b="0" dirty="0" smtClean="0">
                    <a:ea typeface="굴림" panose="020B0600000101010101" pitchFamily="50" charset="-127"/>
                  </a:rPr>
                  <a:t>(b–Ax)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US" altLang="ko-KR" dirty="0">
                  <a:ea typeface="굴림" panose="020B0600000101010101" pitchFamily="50" charset="-127"/>
                </a:endParaRPr>
              </a:p>
              <a:p>
                <a:pPr marL="1642202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𝑚𝑖𝑛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b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Ax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b</m:t>
                          </m:r>
                          <m:r>
                            <a:rPr lang="en-US" altLang="ko-KR" b="0" i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Ax</m:t>
                          </m:r>
                        </m:e>
                      </m:d>
                    </m:oMath>
                  </m:oMathPara>
                </a14:m>
                <a:endParaRPr lang="en-US" altLang="ko-KR" b="0" dirty="0" smtClean="0">
                  <a:ea typeface="굴림" panose="020B0600000101010101" pitchFamily="50" charset="-127"/>
                </a:endParaRPr>
              </a:p>
              <a:p>
                <a:pPr marL="1642202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b</m:t>
                                  </m:r>
                                  <m:r>
                                    <a:rPr lang="en-US" altLang="ko-KR" b="0" i="0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>
                                      <a:latin typeface="Cambria Math" panose="02040503050406030204" pitchFamily="18" charset="0"/>
                                      <a:ea typeface="굴림" panose="020B0600000101010101" pitchFamily="50" charset="-127"/>
                                    </a:rPr>
                                    <m:t>Ax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T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b="0" i="1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b</m:t>
                              </m:r>
                              <m:r>
                                <a:rPr lang="en-US" altLang="ko-KR" b="0" i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>
                                  <a:latin typeface="Cambria Math" panose="02040503050406030204" pitchFamily="18" charset="0"/>
                                  <a:ea typeface="굴림" panose="020B0600000101010101" pitchFamily="50" charset="-127"/>
                                </a:rPr>
                                <m:t>Ax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altLang="ko-KR" b="0" dirty="0">
                              <a:ea typeface="굴림" panose="020B0600000101010101" pitchFamily="50" charset="-127"/>
                            </a:rPr>
                            <m:t>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=−2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T</m:t>
                          </m:r>
                        </m:sup>
                      </m:sSup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b</m:t>
                          </m:r>
                          <m:r>
                            <a:rPr lang="en-US" altLang="ko-KR" b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−</m:t>
                          </m:r>
                          <m:r>
                            <a:rPr lang="en-US" altLang="ko-KR" b="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𝐴𝑥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0</m:t>
                          </m:r>
                        </m:e>
                      </m:acc>
                    </m:oMath>
                  </m:oMathPara>
                </a14:m>
                <a:endParaRPr lang="en-US" altLang="ko-KR" b="0" dirty="0" smtClean="0">
                  <a:ea typeface="굴림" panose="020B0600000101010101" pitchFamily="50" charset="-127"/>
                </a:endParaRPr>
              </a:p>
              <a:p>
                <a:pPr marL="1642202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Ax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굴림" panose="020B0600000101010101" pitchFamily="50" charset="-127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  <a:ea typeface="굴림" panose="020B0600000101010101" pitchFamily="50" charset="-127"/>
                        </a:rPr>
                        <m:t>b</m:t>
                      </m:r>
                    </m:oMath>
                  </m:oMathPara>
                </a14:m>
                <a:endParaRPr lang="en-US" altLang="ko-KR" b="0" dirty="0" smtClean="0">
                  <a:ea typeface="굴림" panose="020B0600000101010101" pitchFamily="50" charset="-127"/>
                </a:endParaRPr>
              </a:p>
              <a:p>
                <a:pPr marL="1642202" lvl="3" indent="0">
                  <a:buNone/>
                </a:pPr>
                <a:endParaRPr lang="en-US" altLang="ko-KR" dirty="0">
                  <a:ea typeface="굴림" panose="020B0600000101010101" pitchFamily="50" charset="-127"/>
                </a:endParaRP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ea typeface="굴림" panose="020B0600000101010101" pitchFamily="50" charset="-127"/>
                  </a:rPr>
                  <a:t>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=(A</a:t>
                </a:r>
                <a:r>
                  <a:rPr lang="en-US" altLang="ko-KR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A)</a:t>
                </a:r>
                <a:r>
                  <a:rPr lang="en-US" altLang="ko-KR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-1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altLang="ko-KR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ea typeface="굴림" panose="020B0600000101010101" pitchFamily="50" charset="-127"/>
                  </a:rPr>
                  <a:t>, which is known as “pseudoinverse” of A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313" y="798811"/>
                <a:ext cx="11341260" cy="5368387"/>
              </a:xfrm>
              <a:blipFill rotWithShape="0"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17963" y="1382044"/>
                <a:ext cx="2392578" cy="922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8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63" y="1382044"/>
                <a:ext cx="2392578" cy="9226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 rot="20738208">
            <a:off x="6493896" y="1228576"/>
            <a:ext cx="405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A</a:t>
            </a:r>
            <a:endParaRPr lang="ko-KR" altLang="en-US" sz="20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0738208">
            <a:off x="8483286" y="1206210"/>
            <a:ext cx="350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endParaRPr lang="ko-KR" altLang="en-US" sz="20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738208">
            <a:off x="7886722" y="1211010"/>
            <a:ext cx="383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x</a:t>
            </a:r>
            <a:endParaRPr lang="ko-KR" altLang="en-US" sz="2000" b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341657" y="3939446"/>
            <a:ext cx="6075675" cy="1335553"/>
          </a:xfrm>
          <a:prstGeom prst="roundRect">
            <a:avLst/>
          </a:prstGeom>
          <a:noFill/>
          <a:ln w="6350" cap="flat" cmpd="sng" algn="ctr">
            <a:solidFill>
              <a:srgbClr val="4E7AB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7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13" y="189434"/>
            <a:ext cx="11340533" cy="9001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Why call ‘direct depth’?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en-US" altLang="ko-KR" sz="3101" dirty="0"/>
              <a:t>Compared to earlier software(-based) approach-</a:t>
            </a:r>
            <a:endParaRPr lang="ko-KR" altLang="en-US" sz="310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4586" y="1314558"/>
            <a:ext cx="11341260" cy="4918337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Hardware design based on smart memory architecture is easier; start from basic features and gradually upgrade, i.e., scalable architecture is possible to advance with the market requirement</a:t>
            </a:r>
          </a:p>
          <a:p>
            <a:r>
              <a:rPr lang="en-US" altLang="ko-KR" sz="2800" dirty="0" smtClean="0"/>
              <a:t>Extremely fast depth computing hardware design is possible using </a:t>
            </a:r>
            <a:r>
              <a:rPr lang="en-US" altLang="ko-KR" sz="2800" dirty="0" err="1" smtClean="0"/>
              <a:t>scanline</a:t>
            </a:r>
            <a:r>
              <a:rPr lang="en-US" altLang="ko-KR" sz="2800" dirty="0" smtClean="0"/>
              <a:t> processing unit design; real-time or direct (fast) availability of depth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338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Principle of </a:t>
            </a:r>
            <a:r>
              <a:rPr lang="en-US" altLang="ko-KR" dirty="0" smtClean="0"/>
              <a:t>Offset </a:t>
            </a:r>
            <a:r>
              <a:rPr lang="en-US" altLang="ko-KR" dirty="0"/>
              <a:t>Aperture (OA) depth extraction</a:t>
            </a:r>
          </a:p>
          <a:p>
            <a:pPr lvl="1"/>
            <a:r>
              <a:rPr lang="en-US" altLang="ko-KR" dirty="0" smtClean="0"/>
              <a:t>The offset-aperture creates a disparity which varies with the object distance.</a:t>
            </a:r>
          </a:p>
          <a:p>
            <a:pPr lvl="1"/>
            <a:r>
              <a:rPr lang="en-US" altLang="ko-KR" dirty="0" smtClean="0"/>
              <a:t>Thus, Object distance can be estimated by measuring the disparity </a:t>
            </a:r>
            <a:r>
              <a:rPr lang="en-US" altLang="ko-KR" dirty="0"/>
              <a:t>between RGB </a:t>
            </a:r>
            <a:r>
              <a:rPr lang="en-US" altLang="ko-KR" dirty="0" smtClean="0"/>
              <a:t>and </a:t>
            </a:r>
            <a:r>
              <a:rPr lang="en-US" altLang="ko-KR" dirty="0"/>
              <a:t>IR </a:t>
            </a:r>
            <a:r>
              <a:rPr lang="en-US" altLang="ko-KR" dirty="0" smtClean="0"/>
              <a:t>image.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17" name="타원 16"/>
          <p:cNvSpPr/>
          <p:nvPr/>
        </p:nvSpPr>
        <p:spPr bwMode="auto">
          <a:xfrm>
            <a:off x="4915126" y="2821867"/>
            <a:ext cx="139033" cy="2221354"/>
          </a:xfrm>
          <a:prstGeom prst="ellipse">
            <a:avLst/>
          </a:prstGeom>
          <a:solidFill>
            <a:srgbClr val="66CCFF">
              <a:alpha val="56078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960131" y="3451938"/>
            <a:ext cx="45719" cy="96121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960130" y="2821867"/>
            <a:ext cx="45720" cy="376147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960130" y="4667074"/>
            <a:ext cx="45720" cy="376147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1427952" y="3933545"/>
            <a:ext cx="519736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타원 12"/>
          <p:cNvSpPr/>
          <p:nvPr/>
        </p:nvSpPr>
        <p:spPr bwMode="auto">
          <a:xfrm>
            <a:off x="2943146" y="3906649"/>
            <a:ext cx="58453" cy="584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1537147" y="3903317"/>
            <a:ext cx="58453" cy="58453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19" name="직선 연결선 18"/>
          <p:cNvCxnSpPr>
            <a:stCxn id="13" idx="6"/>
          </p:cNvCxnSpPr>
          <p:nvPr/>
        </p:nvCxnSpPr>
        <p:spPr bwMode="auto">
          <a:xfrm flipV="1">
            <a:off x="3001599" y="3316923"/>
            <a:ext cx="1993663" cy="618953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rgbClr val="FF0000"/>
                </a:gs>
                <a:gs pos="50000">
                  <a:srgbClr val="00FF00"/>
                </a:gs>
                <a:gs pos="25000">
                  <a:srgbClr val="FFC000"/>
                </a:gs>
                <a:gs pos="76000">
                  <a:srgbClr val="0000FF"/>
                </a:gs>
                <a:gs pos="100000">
                  <a:srgbClr val="7030A0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직선 연결선 19"/>
          <p:cNvCxnSpPr>
            <a:stCxn id="13" idx="6"/>
          </p:cNvCxnSpPr>
          <p:nvPr/>
        </p:nvCxnSpPr>
        <p:spPr bwMode="auto">
          <a:xfrm>
            <a:off x="3001599" y="3935876"/>
            <a:ext cx="2004251" cy="6411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직선 연결선 22"/>
          <p:cNvCxnSpPr/>
          <p:nvPr/>
        </p:nvCxnSpPr>
        <p:spPr bwMode="auto">
          <a:xfrm>
            <a:off x="4982990" y="3316923"/>
            <a:ext cx="1651326" cy="724026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rgbClr val="FF0000"/>
                </a:gs>
                <a:gs pos="50000">
                  <a:srgbClr val="00FF00"/>
                </a:gs>
                <a:gs pos="25000">
                  <a:srgbClr val="FFC000"/>
                </a:gs>
                <a:gs pos="76000">
                  <a:srgbClr val="0000FF"/>
                </a:gs>
                <a:gs pos="100000">
                  <a:srgbClr val="7030A0"/>
                </a:gs>
              </a:gsLst>
              <a:lin ang="5400000" scaled="1"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직선 연결선 26"/>
          <p:cNvCxnSpPr/>
          <p:nvPr/>
        </p:nvCxnSpPr>
        <p:spPr bwMode="auto">
          <a:xfrm flipV="1">
            <a:off x="5000556" y="3811978"/>
            <a:ext cx="1637466" cy="7650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/>
          <p:cNvCxnSpPr>
            <a:stCxn id="15" idx="6"/>
          </p:cNvCxnSpPr>
          <p:nvPr/>
        </p:nvCxnSpPr>
        <p:spPr bwMode="auto">
          <a:xfrm flipV="1">
            <a:off x="1595600" y="3316923"/>
            <a:ext cx="3399662" cy="615621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rgbClr val="FF0066"/>
                </a:gs>
                <a:gs pos="55000">
                  <a:srgbClr val="00FF00"/>
                </a:gs>
                <a:gs pos="27000">
                  <a:srgbClr val="FFC000"/>
                </a:gs>
                <a:gs pos="78000">
                  <a:srgbClr val="0000FF"/>
                </a:gs>
                <a:gs pos="100000">
                  <a:schemeClr val="accent6"/>
                </a:gs>
              </a:gsLst>
              <a:lin ang="5400000" scaled="1"/>
            </a:gra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연결선 36"/>
          <p:cNvCxnSpPr>
            <a:stCxn id="15" idx="6"/>
          </p:cNvCxnSpPr>
          <p:nvPr/>
        </p:nvCxnSpPr>
        <p:spPr bwMode="auto">
          <a:xfrm>
            <a:off x="1595600" y="3932544"/>
            <a:ext cx="3410250" cy="64451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직선 연결선 40"/>
          <p:cNvCxnSpPr/>
          <p:nvPr/>
        </p:nvCxnSpPr>
        <p:spPr bwMode="auto">
          <a:xfrm>
            <a:off x="4982990" y="3316923"/>
            <a:ext cx="1655032" cy="990110"/>
          </a:xfrm>
          <a:prstGeom prst="line">
            <a:avLst/>
          </a:prstGeom>
          <a:solidFill>
            <a:schemeClr val="accent1"/>
          </a:solidFill>
          <a:ln w="19050" cap="flat" cmpd="sng" algn="ctr">
            <a:gradFill>
              <a:gsLst>
                <a:gs pos="0">
                  <a:srgbClr val="FF0066"/>
                </a:gs>
                <a:gs pos="55000">
                  <a:srgbClr val="00FF00"/>
                </a:gs>
                <a:gs pos="27000">
                  <a:srgbClr val="FFC000"/>
                </a:gs>
                <a:gs pos="78000">
                  <a:srgbClr val="0000FF"/>
                </a:gs>
                <a:gs pos="100000">
                  <a:schemeClr val="accent6"/>
                </a:gs>
              </a:gsLst>
              <a:lin ang="5400000" scaled="1"/>
            </a:gra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직선 연결선 43"/>
          <p:cNvCxnSpPr/>
          <p:nvPr/>
        </p:nvCxnSpPr>
        <p:spPr bwMode="auto">
          <a:xfrm flipV="1">
            <a:off x="4995262" y="3541948"/>
            <a:ext cx="1642760" cy="1035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808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125759" y="4921378"/>
            <a:ext cx="103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Calibri" panose="020F0502020204030204" pitchFamily="34" charset="0"/>
              </a:rPr>
              <a:t>Sensor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52496" y="4343908"/>
            <a:ext cx="103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Calibri" panose="020F0502020204030204" pitchFamily="34" charset="0"/>
              </a:rPr>
              <a:t>Near object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48816" y="4343907"/>
            <a:ext cx="103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Calibri" panose="020F0502020204030204" pitchFamily="34" charset="0"/>
              </a:rPr>
              <a:t>Far object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cxnSp>
        <p:nvCxnSpPr>
          <p:cNvPr id="59" name="직선 화살표 연결선 58"/>
          <p:cNvCxnSpPr>
            <a:stCxn id="15" idx="4"/>
            <a:endCxn id="57" idx="0"/>
          </p:cNvCxnSpPr>
          <p:nvPr/>
        </p:nvCxnSpPr>
        <p:spPr bwMode="auto">
          <a:xfrm flipH="1">
            <a:off x="1566373" y="3961770"/>
            <a:ext cx="1" cy="38213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직선 화살표 연결선 60"/>
          <p:cNvCxnSpPr>
            <a:stCxn id="13" idx="4"/>
            <a:endCxn id="56" idx="0"/>
          </p:cNvCxnSpPr>
          <p:nvPr/>
        </p:nvCxnSpPr>
        <p:spPr bwMode="auto">
          <a:xfrm flipH="1">
            <a:off x="2970053" y="3965102"/>
            <a:ext cx="2320" cy="378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연결선 64"/>
          <p:cNvCxnSpPr/>
          <p:nvPr/>
        </p:nvCxnSpPr>
        <p:spPr bwMode="auto">
          <a:xfrm>
            <a:off x="6643316" y="3541948"/>
            <a:ext cx="2970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/>
          <p:nvPr/>
        </p:nvCxnSpPr>
        <p:spPr bwMode="auto">
          <a:xfrm>
            <a:off x="6634316" y="4307033"/>
            <a:ext cx="3060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연결선 66"/>
          <p:cNvCxnSpPr/>
          <p:nvPr/>
        </p:nvCxnSpPr>
        <p:spPr bwMode="auto">
          <a:xfrm>
            <a:off x="6625316" y="4040949"/>
            <a:ext cx="1800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/>
          <p:cNvCxnSpPr/>
          <p:nvPr/>
        </p:nvCxnSpPr>
        <p:spPr bwMode="auto">
          <a:xfrm>
            <a:off x="6625316" y="3813627"/>
            <a:ext cx="1800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6625316" y="2821867"/>
            <a:ext cx="18000" cy="2221354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cxnSp>
        <p:nvCxnSpPr>
          <p:cNvPr id="72" name="직선 화살표 연결선 71"/>
          <p:cNvCxnSpPr/>
          <p:nvPr/>
        </p:nvCxnSpPr>
        <p:spPr bwMode="auto">
          <a:xfrm>
            <a:off x="6873495" y="3541892"/>
            <a:ext cx="0" cy="765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cxnSp>
        <p:nvCxnSpPr>
          <p:cNvPr id="75" name="직선 화살표 연결선 74"/>
          <p:cNvCxnSpPr/>
          <p:nvPr/>
        </p:nvCxnSpPr>
        <p:spPr bwMode="auto">
          <a:xfrm>
            <a:off x="6760331" y="3811978"/>
            <a:ext cx="0" cy="225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sp>
        <p:nvSpPr>
          <p:cNvPr id="90" name="모서리가 둥근 직사각형 89"/>
          <p:cNvSpPr/>
          <p:nvPr/>
        </p:nvSpPr>
        <p:spPr bwMode="auto">
          <a:xfrm>
            <a:off x="4918043" y="3216061"/>
            <a:ext cx="139033" cy="232439"/>
          </a:xfrm>
          <a:prstGeom prst="roundRect">
            <a:avLst/>
          </a:prstGeom>
          <a:gradFill>
            <a:gsLst>
              <a:gs pos="0">
                <a:srgbClr val="FF0000"/>
              </a:gs>
              <a:gs pos="74000">
                <a:srgbClr val="0000FF"/>
              </a:gs>
              <a:gs pos="51000">
                <a:srgbClr val="92D050"/>
              </a:gs>
              <a:gs pos="25000">
                <a:srgbClr val="FFC000"/>
              </a:gs>
              <a:gs pos="100000">
                <a:srgbClr val="7030A0"/>
              </a:gs>
            </a:gsLst>
            <a:lin ang="5400000" scaled="1"/>
          </a:gra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4918043" y="4426536"/>
            <a:ext cx="139033" cy="23243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050133" y="2836657"/>
            <a:ext cx="1026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RGB</a:t>
            </a:r>
          </a:p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aperture</a:t>
            </a:r>
            <a:endParaRPr lang="ko-KR" altLang="en-US" sz="1400" dirty="0">
              <a:latin typeface="Calibri" panose="020F050202020403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099559" y="4508550"/>
            <a:ext cx="103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IR</a:t>
            </a:r>
          </a:p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aperture</a:t>
            </a:r>
            <a:endParaRPr lang="ko-KR" altLang="en-US" sz="1400" dirty="0">
              <a:latin typeface="Calibri" panose="020F0502020204030204" pitchFamily="34" charset="0"/>
            </a:endParaRPr>
          </a:p>
        </p:txBody>
      </p:sp>
      <p:cxnSp>
        <p:nvCxnSpPr>
          <p:cNvPr id="200" name="직선 화살표 연결선 199"/>
          <p:cNvCxnSpPr>
            <a:endCxn id="203" idx="1"/>
          </p:cNvCxnSpPr>
          <p:nvPr/>
        </p:nvCxnSpPr>
        <p:spPr bwMode="auto">
          <a:xfrm>
            <a:off x="6873495" y="4074601"/>
            <a:ext cx="1126111" cy="14512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cxnSp>
        <p:nvCxnSpPr>
          <p:cNvPr id="202" name="직선 화살표 연결선 201"/>
          <p:cNvCxnSpPr>
            <a:endCxn id="204" idx="1"/>
          </p:cNvCxnSpPr>
          <p:nvPr/>
        </p:nvCxnSpPr>
        <p:spPr bwMode="auto">
          <a:xfrm flipV="1">
            <a:off x="6777163" y="3155573"/>
            <a:ext cx="1228642" cy="7477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ot"/>
            <a:round/>
            <a:headEnd type="none" w="med" len="med"/>
            <a:tailEnd type="arrow" w="med" len="med"/>
          </a:ln>
          <a:effectLst/>
        </p:spPr>
      </p:cxnSp>
      <p:grpSp>
        <p:nvGrpSpPr>
          <p:cNvPr id="10" name="그룹 9"/>
          <p:cNvGrpSpPr/>
          <p:nvPr/>
        </p:nvGrpSpPr>
        <p:grpSpPr>
          <a:xfrm>
            <a:off x="7999606" y="4495489"/>
            <a:ext cx="2602085" cy="2060808"/>
            <a:chOff x="7858606" y="2107144"/>
            <a:chExt cx="2602085" cy="2060808"/>
          </a:xfrm>
        </p:grpSpPr>
        <p:cxnSp>
          <p:nvCxnSpPr>
            <p:cNvPr id="178" name="직선 연결선 177"/>
            <p:cNvCxnSpPr>
              <a:stCxn id="179" idx="0"/>
              <a:endCxn id="179" idx="2"/>
            </p:cNvCxnSpPr>
            <p:nvPr/>
          </p:nvCxnSpPr>
          <p:spPr bwMode="auto">
            <a:xfrm>
              <a:off x="8662756" y="2311658"/>
              <a:ext cx="0" cy="6261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9" name="직사각형 178"/>
            <p:cNvSpPr/>
            <p:nvPr/>
          </p:nvSpPr>
          <p:spPr>
            <a:xfrm>
              <a:off x="8355448" y="2311658"/>
              <a:ext cx="614616" cy="62617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8362496" y="3031019"/>
              <a:ext cx="614616" cy="626177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8865299" y="3127636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</a:rPr>
                <a:t>RGB image</a:t>
              </a:r>
              <a:endParaRPr kumimoji="0" lang="ko-KR" altLang="en-US" sz="160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182" name="직선 연결선 181"/>
            <p:cNvCxnSpPr>
              <a:endCxn id="179" idx="2"/>
            </p:cNvCxnSpPr>
            <p:nvPr/>
          </p:nvCxnSpPr>
          <p:spPr>
            <a:xfrm>
              <a:off x="8662756" y="2318980"/>
              <a:ext cx="0" cy="618855"/>
            </a:xfrm>
            <a:prstGeom prst="line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</p:cxnSp>
        <p:cxnSp>
          <p:nvCxnSpPr>
            <p:cNvPr id="183" name="직선 연결선 182"/>
            <p:cNvCxnSpPr>
              <a:stCxn id="180" idx="0"/>
              <a:endCxn id="180" idx="2"/>
            </p:cNvCxnSpPr>
            <p:nvPr/>
          </p:nvCxnSpPr>
          <p:spPr>
            <a:xfrm>
              <a:off x="8669804" y="3031019"/>
              <a:ext cx="0" cy="626177"/>
            </a:xfrm>
            <a:prstGeom prst="line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</p:cxnSp>
        <p:sp>
          <p:nvSpPr>
            <p:cNvPr id="184" name="타원 183"/>
            <p:cNvSpPr/>
            <p:nvPr/>
          </p:nvSpPr>
          <p:spPr>
            <a:xfrm>
              <a:off x="8458856" y="2566899"/>
              <a:ext cx="115694" cy="115694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100000">
                  <a:sysClr val="window" lastClr="FFFFFF">
                    <a:lumMod val="0"/>
                    <a:lumOff val="100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8778450" y="2455469"/>
              <a:ext cx="13681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600" dirty="0" smtClean="0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</a:rPr>
                <a:t>IR image</a:t>
              </a:r>
              <a:endParaRPr kumimoji="0" lang="ko-KR" altLang="en-US" sz="1600" dirty="0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186" name="직선 연결선 185"/>
            <p:cNvCxnSpPr>
              <a:stCxn id="180" idx="0"/>
              <a:endCxn id="180" idx="2"/>
            </p:cNvCxnSpPr>
            <p:nvPr/>
          </p:nvCxnSpPr>
          <p:spPr bwMode="auto">
            <a:xfrm>
              <a:off x="8669804" y="3031019"/>
              <a:ext cx="0" cy="62617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7" name="타원 186"/>
            <p:cNvSpPr/>
            <p:nvPr/>
          </p:nvSpPr>
          <p:spPr>
            <a:xfrm>
              <a:off x="8764356" y="3286259"/>
              <a:ext cx="115694" cy="115694"/>
            </a:xfrm>
            <a:prstGeom prst="ellipse">
              <a:avLst/>
            </a:prstGeom>
            <a:gradFill>
              <a:gsLst>
                <a:gs pos="0">
                  <a:srgbClr val="0000FF"/>
                </a:gs>
                <a:gs pos="100000">
                  <a:sysClr val="window" lastClr="FFFFFF">
                    <a:lumMod val="0"/>
                    <a:lumOff val="100000"/>
                  </a:sys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8" name="직선 연결선 187"/>
            <p:cNvCxnSpPr>
              <a:stCxn id="184" idx="4"/>
            </p:cNvCxnSpPr>
            <p:nvPr/>
          </p:nvCxnSpPr>
          <p:spPr bwMode="auto">
            <a:xfrm>
              <a:off x="8516703" y="2682593"/>
              <a:ext cx="0" cy="109642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직선 연결선 188"/>
            <p:cNvCxnSpPr>
              <a:stCxn id="187" idx="4"/>
            </p:cNvCxnSpPr>
            <p:nvPr/>
          </p:nvCxnSpPr>
          <p:spPr bwMode="auto">
            <a:xfrm>
              <a:off x="8822203" y="3401953"/>
              <a:ext cx="0" cy="377068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0" name="직선 화살표 연결선 189"/>
            <p:cNvCxnSpPr/>
            <p:nvPr/>
          </p:nvCxnSpPr>
          <p:spPr bwMode="auto">
            <a:xfrm flipH="1">
              <a:off x="8828553" y="3737469"/>
              <a:ext cx="21490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 w="sm" len="sm"/>
            </a:ln>
            <a:effectLst/>
          </p:spPr>
        </p:cxnSp>
        <p:cxnSp>
          <p:nvCxnSpPr>
            <p:cNvPr id="191" name="직선 화살표 연결선 190"/>
            <p:cNvCxnSpPr/>
            <p:nvPr/>
          </p:nvCxnSpPr>
          <p:spPr bwMode="auto">
            <a:xfrm flipH="1">
              <a:off x="8308148" y="3737166"/>
              <a:ext cx="21490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triangle" w="sm" len="sm"/>
              <a:tailEnd type="none" w="sm" len="sm"/>
            </a:ln>
            <a:effectLst/>
          </p:spPr>
        </p:cxnSp>
        <p:sp>
          <p:nvSpPr>
            <p:cNvPr id="78" name="TextBox 77"/>
            <p:cNvSpPr txBox="1"/>
            <p:nvPr/>
          </p:nvSpPr>
          <p:spPr>
            <a:xfrm>
              <a:off x="8129816" y="3753760"/>
              <a:ext cx="2047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00FF"/>
                  </a:solidFill>
                  <a:latin typeface="Calibri" panose="020F0502020204030204" pitchFamily="34" charset="0"/>
                </a:rPr>
                <a:t>Far object disparity</a:t>
              </a:r>
              <a:endParaRPr lang="ko-KR" altLang="en-US" sz="1800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3" name="모서리가 둥근 직사각형 202"/>
            <p:cNvSpPr/>
            <p:nvPr/>
          </p:nvSpPr>
          <p:spPr bwMode="auto">
            <a:xfrm>
              <a:off x="7858606" y="2107144"/>
              <a:ext cx="2602085" cy="2060808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005805" y="2127429"/>
            <a:ext cx="2602085" cy="2056287"/>
            <a:chOff x="7858606" y="4320420"/>
            <a:chExt cx="2602085" cy="2056287"/>
          </a:xfrm>
        </p:grpSpPr>
        <p:grpSp>
          <p:nvGrpSpPr>
            <p:cNvPr id="5" name="그룹 4"/>
            <p:cNvGrpSpPr/>
            <p:nvPr/>
          </p:nvGrpSpPr>
          <p:grpSpPr>
            <a:xfrm>
              <a:off x="8038626" y="4501564"/>
              <a:ext cx="2229648" cy="1826835"/>
              <a:chOff x="8038626" y="4501564"/>
              <a:chExt cx="2229648" cy="1826835"/>
            </a:xfrm>
          </p:grpSpPr>
          <p:cxnSp>
            <p:nvCxnSpPr>
              <p:cNvPr id="152" name="직선 연결선 151"/>
              <p:cNvCxnSpPr>
                <a:stCxn id="136" idx="0"/>
                <a:endCxn id="136" idx="2"/>
              </p:cNvCxnSpPr>
              <p:nvPr/>
            </p:nvCxnSpPr>
            <p:spPr bwMode="auto">
              <a:xfrm>
                <a:off x="8675452" y="4501564"/>
                <a:ext cx="0" cy="6261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36" name="직사각형 135"/>
              <p:cNvSpPr/>
              <p:nvPr/>
            </p:nvSpPr>
            <p:spPr>
              <a:xfrm>
                <a:off x="8368144" y="4501564"/>
                <a:ext cx="614616" cy="62617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8375192" y="5220925"/>
                <a:ext cx="614616" cy="62617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8877995" y="5317542"/>
                <a:ext cx="13681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RGB image</a:t>
                </a:r>
                <a:endParaRPr kumimoji="0" lang="ko-KR" altLang="en-US" sz="1600" dirty="0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9" name="직선 연결선 138"/>
              <p:cNvCxnSpPr>
                <a:endCxn id="136" idx="2"/>
              </p:cNvCxnSpPr>
              <p:nvPr/>
            </p:nvCxnSpPr>
            <p:spPr>
              <a:xfrm>
                <a:off x="8675452" y="4508886"/>
                <a:ext cx="0" cy="618855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</p:cxnSp>
          <p:cxnSp>
            <p:nvCxnSpPr>
              <p:cNvPr id="140" name="직선 연결선 139"/>
              <p:cNvCxnSpPr>
                <a:stCxn id="137" idx="0"/>
                <a:endCxn id="137" idx="2"/>
              </p:cNvCxnSpPr>
              <p:nvPr/>
            </p:nvCxnSpPr>
            <p:spPr>
              <a:xfrm>
                <a:off x="8682500" y="5220925"/>
                <a:ext cx="0" cy="626177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</p:cxnSp>
          <p:sp>
            <p:nvSpPr>
              <p:cNvPr id="141" name="타원 140"/>
              <p:cNvSpPr/>
              <p:nvPr/>
            </p:nvSpPr>
            <p:spPr>
              <a:xfrm>
                <a:off x="8579502" y="4756805"/>
                <a:ext cx="115694" cy="115694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ysClr val="window" lastClr="FFFFFF">
                      <a:lumMod val="0"/>
                      <a:lumOff val="100000"/>
                    </a:sysClr>
                  </a:gs>
                </a:gsLst>
                <a:path path="circle">
                  <a:fillToRect l="50000" t="50000" r="50000" b="50000"/>
                </a:path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8791146" y="4645375"/>
                <a:ext cx="13681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dirty="0" smtClean="0">
                    <a:solidFill>
                      <a:prstClr val="black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IR image</a:t>
                </a:r>
                <a:endParaRPr kumimoji="0" lang="ko-KR" altLang="en-US" sz="1600" dirty="0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55" name="직선 연결선 154"/>
              <p:cNvCxnSpPr>
                <a:stCxn id="137" idx="0"/>
                <a:endCxn id="137" idx="2"/>
              </p:cNvCxnSpPr>
              <p:nvPr/>
            </p:nvCxnSpPr>
            <p:spPr bwMode="auto">
              <a:xfrm>
                <a:off x="8682500" y="5220925"/>
                <a:ext cx="0" cy="62617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4" name="타원 163"/>
              <p:cNvSpPr/>
              <p:nvPr/>
            </p:nvSpPr>
            <p:spPr>
              <a:xfrm>
                <a:off x="8675452" y="5476165"/>
                <a:ext cx="115694" cy="115694"/>
              </a:xfrm>
              <a:prstGeom prst="ellipse">
                <a:avLst/>
              </a:prstGeom>
              <a:gradFill>
                <a:gsLst>
                  <a:gs pos="0">
                    <a:srgbClr val="FF0000"/>
                  </a:gs>
                  <a:gs pos="100000">
                    <a:sysClr val="window" lastClr="FFFFFF">
                      <a:lumMod val="0"/>
                      <a:lumOff val="100000"/>
                    </a:sysClr>
                  </a:gs>
                </a:gsLst>
                <a:path path="circle">
                  <a:fillToRect l="50000" t="50000" r="50000" b="50000"/>
                </a:path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68" name="직선 연결선 167"/>
              <p:cNvCxnSpPr>
                <a:stCxn id="141" idx="4"/>
              </p:cNvCxnSpPr>
              <p:nvPr/>
            </p:nvCxnSpPr>
            <p:spPr bwMode="auto">
              <a:xfrm>
                <a:off x="8637349" y="4872499"/>
                <a:ext cx="0" cy="109642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직선 연결선 168"/>
              <p:cNvCxnSpPr>
                <a:stCxn id="164" idx="4"/>
              </p:cNvCxnSpPr>
              <p:nvPr/>
            </p:nvCxnSpPr>
            <p:spPr bwMode="auto">
              <a:xfrm>
                <a:off x="8733299" y="5591859"/>
                <a:ext cx="0" cy="37706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2" name="직선 화살표 연결선 171"/>
              <p:cNvCxnSpPr/>
              <p:nvPr/>
            </p:nvCxnSpPr>
            <p:spPr bwMode="auto">
              <a:xfrm flipH="1">
                <a:off x="8739649" y="5927375"/>
                <a:ext cx="21490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74" name="직선 화살표 연결선 173"/>
              <p:cNvCxnSpPr/>
              <p:nvPr/>
            </p:nvCxnSpPr>
            <p:spPr bwMode="auto">
              <a:xfrm flipH="1">
                <a:off x="8428794" y="5927072"/>
                <a:ext cx="21490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triangle" w="sm" len="sm"/>
                <a:tailEnd type="none" w="sm" len="sm"/>
              </a:ln>
              <a:effectLst/>
            </p:spPr>
          </p:cxnSp>
          <p:sp>
            <p:nvSpPr>
              <p:cNvPr id="85" name="TextBox 84"/>
              <p:cNvSpPr txBox="1"/>
              <p:nvPr/>
            </p:nvSpPr>
            <p:spPr>
              <a:xfrm>
                <a:off x="8038626" y="5959067"/>
                <a:ext cx="2229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8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Near object disparity</a:t>
                </a:r>
                <a:endParaRPr lang="ko-KR" altLang="en-US" sz="1800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4" name="모서리가 둥근 직사각형 203"/>
            <p:cNvSpPr/>
            <p:nvPr/>
          </p:nvSpPr>
          <p:spPr bwMode="auto">
            <a:xfrm>
              <a:off x="7858606" y="4320420"/>
              <a:ext cx="2602085" cy="2056287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5601988" y="2466012"/>
            <a:ext cx="103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Calibri" panose="020F0502020204030204" pitchFamily="34" charset="0"/>
              </a:rPr>
              <a:t>(Top view)</a:t>
            </a:r>
            <a:endParaRPr lang="ko-KR" altLang="en-US" sz="1400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5628" y="5903252"/>
            <a:ext cx="2549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</a:rPr>
              <a:t>Fig. 0.1. Principle of OA</a:t>
            </a:r>
            <a:endParaRPr lang="en-US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6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Composition </a:t>
            </a:r>
            <a:r>
              <a:rPr lang="en-US" altLang="ko-KR" dirty="0"/>
              <a:t>of the 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06DDD6-D1E8-4CEE-83F2-13AD719324EF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grpSp>
        <p:nvGrpSpPr>
          <p:cNvPr id="3" name="Group 2"/>
          <p:cNvGrpSpPr/>
          <p:nvPr/>
        </p:nvGrpSpPr>
        <p:grpSpPr>
          <a:xfrm>
            <a:off x="728101" y="1298949"/>
            <a:ext cx="5506293" cy="4118129"/>
            <a:chOff x="1504696" y="2011965"/>
            <a:chExt cx="3543435" cy="275495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696" y="2011965"/>
              <a:ext cx="3425924" cy="2754959"/>
            </a:xfrm>
            <a:prstGeom prst="rect">
              <a:avLst/>
            </a:prstGeom>
          </p:spPr>
        </p:pic>
        <p:sp>
          <p:nvSpPr>
            <p:cNvPr id="14" name="자유형 13"/>
            <p:cNvSpPr/>
            <p:nvPr/>
          </p:nvSpPr>
          <p:spPr>
            <a:xfrm>
              <a:off x="2583961" y="2330356"/>
              <a:ext cx="256241" cy="84138"/>
            </a:xfrm>
            <a:custGeom>
              <a:avLst/>
              <a:gdLst>
                <a:gd name="connsiteX0" fmla="*/ 59531 w 457200"/>
                <a:gd name="connsiteY0" fmla="*/ 80963 h 80963"/>
                <a:gd name="connsiteX1" fmla="*/ 457200 w 457200"/>
                <a:gd name="connsiteY1" fmla="*/ 80963 h 80963"/>
                <a:gd name="connsiteX2" fmla="*/ 454818 w 457200"/>
                <a:gd name="connsiteY2" fmla="*/ 2382 h 80963"/>
                <a:gd name="connsiteX3" fmla="*/ 26193 w 457200"/>
                <a:gd name="connsiteY3" fmla="*/ 0 h 80963"/>
                <a:gd name="connsiteX4" fmla="*/ 0 w 457200"/>
                <a:gd name="connsiteY4" fmla="*/ 23813 h 80963"/>
                <a:gd name="connsiteX5" fmla="*/ 59531 w 457200"/>
                <a:gd name="connsiteY5" fmla="*/ 80963 h 80963"/>
                <a:gd name="connsiteX0" fmla="*/ 59531 w 457200"/>
                <a:gd name="connsiteY0" fmla="*/ 80963 h 80963"/>
                <a:gd name="connsiteX1" fmla="*/ 457200 w 457200"/>
                <a:gd name="connsiteY1" fmla="*/ 80963 h 80963"/>
                <a:gd name="connsiteX2" fmla="*/ 454818 w 457200"/>
                <a:gd name="connsiteY2" fmla="*/ 0 h 80963"/>
                <a:gd name="connsiteX3" fmla="*/ 26193 w 457200"/>
                <a:gd name="connsiteY3" fmla="*/ 0 h 80963"/>
                <a:gd name="connsiteX4" fmla="*/ 0 w 457200"/>
                <a:gd name="connsiteY4" fmla="*/ 23813 h 80963"/>
                <a:gd name="connsiteX5" fmla="*/ 59531 w 457200"/>
                <a:gd name="connsiteY5" fmla="*/ 80963 h 80963"/>
                <a:gd name="connsiteX0" fmla="*/ 110517 w 457200"/>
                <a:gd name="connsiteY0" fmla="*/ 90488 h 90488"/>
                <a:gd name="connsiteX1" fmla="*/ 457200 w 457200"/>
                <a:gd name="connsiteY1" fmla="*/ 80963 h 90488"/>
                <a:gd name="connsiteX2" fmla="*/ 454818 w 457200"/>
                <a:gd name="connsiteY2" fmla="*/ 0 h 90488"/>
                <a:gd name="connsiteX3" fmla="*/ 26193 w 457200"/>
                <a:gd name="connsiteY3" fmla="*/ 0 h 90488"/>
                <a:gd name="connsiteX4" fmla="*/ 0 w 457200"/>
                <a:gd name="connsiteY4" fmla="*/ 23813 h 90488"/>
                <a:gd name="connsiteX5" fmla="*/ 110517 w 457200"/>
                <a:gd name="connsiteY5" fmla="*/ 90488 h 90488"/>
                <a:gd name="connsiteX0" fmla="*/ 110517 w 457200"/>
                <a:gd name="connsiteY0" fmla="*/ 84138 h 84138"/>
                <a:gd name="connsiteX1" fmla="*/ 457200 w 457200"/>
                <a:gd name="connsiteY1" fmla="*/ 80963 h 84138"/>
                <a:gd name="connsiteX2" fmla="*/ 454818 w 457200"/>
                <a:gd name="connsiteY2" fmla="*/ 0 h 84138"/>
                <a:gd name="connsiteX3" fmla="*/ 26193 w 457200"/>
                <a:gd name="connsiteY3" fmla="*/ 0 h 84138"/>
                <a:gd name="connsiteX4" fmla="*/ 0 w 457200"/>
                <a:gd name="connsiteY4" fmla="*/ 23813 h 84138"/>
                <a:gd name="connsiteX5" fmla="*/ 110517 w 457200"/>
                <a:gd name="connsiteY5" fmla="*/ 84138 h 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84138">
                  <a:moveTo>
                    <a:pt x="110517" y="84138"/>
                  </a:moveTo>
                  <a:lnTo>
                    <a:pt x="457200" y="80963"/>
                  </a:lnTo>
                  <a:lnTo>
                    <a:pt x="454818" y="0"/>
                  </a:lnTo>
                  <a:lnTo>
                    <a:pt x="26193" y="0"/>
                  </a:lnTo>
                  <a:lnTo>
                    <a:pt x="0" y="23813"/>
                  </a:lnTo>
                  <a:lnTo>
                    <a:pt x="110517" y="84138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H="1">
              <a:off x="3117773" y="2330215"/>
              <a:ext cx="469051" cy="80964"/>
            </a:xfrm>
            <a:custGeom>
              <a:avLst/>
              <a:gdLst>
                <a:gd name="connsiteX0" fmla="*/ 59531 w 457200"/>
                <a:gd name="connsiteY0" fmla="*/ 80963 h 80963"/>
                <a:gd name="connsiteX1" fmla="*/ 457200 w 457200"/>
                <a:gd name="connsiteY1" fmla="*/ 80963 h 80963"/>
                <a:gd name="connsiteX2" fmla="*/ 454818 w 457200"/>
                <a:gd name="connsiteY2" fmla="*/ 2382 h 80963"/>
                <a:gd name="connsiteX3" fmla="*/ 26193 w 457200"/>
                <a:gd name="connsiteY3" fmla="*/ 0 h 80963"/>
                <a:gd name="connsiteX4" fmla="*/ 0 w 457200"/>
                <a:gd name="connsiteY4" fmla="*/ 23813 h 80963"/>
                <a:gd name="connsiteX5" fmla="*/ 59531 w 457200"/>
                <a:gd name="connsiteY5" fmla="*/ 80963 h 80963"/>
                <a:gd name="connsiteX0" fmla="*/ 59531 w 457200"/>
                <a:gd name="connsiteY0" fmla="*/ 80963 h 80963"/>
                <a:gd name="connsiteX1" fmla="*/ 457200 w 457200"/>
                <a:gd name="connsiteY1" fmla="*/ 80963 h 80963"/>
                <a:gd name="connsiteX2" fmla="*/ 454818 w 457200"/>
                <a:gd name="connsiteY2" fmla="*/ 0 h 80963"/>
                <a:gd name="connsiteX3" fmla="*/ 26193 w 457200"/>
                <a:gd name="connsiteY3" fmla="*/ 0 h 80963"/>
                <a:gd name="connsiteX4" fmla="*/ 0 w 457200"/>
                <a:gd name="connsiteY4" fmla="*/ 23813 h 80963"/>
                <a:gd name="connsiteX5" fmla="*/ 59531 w 457200"/>
                <a:gd name="connsiteY5" fmla="*/ 80963 h 8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" h="80963">
                  <a:moveTo>
                    <a:pt x="59531" y="80963"/>
                  </a:moveTo>
                  <a:lnTo>
                    <a:pt x="457200" y="80963"/>
                  </a:lnTo>
                  <a:lnTo>
                    <a:pt x="454818" y="0"/>
                  </a:lnTo>
                  <a:lnTo>
                    <a:pt x="26193" y="0"/>
                  </a:lnTo>
                  <a:lnTo>
                    <a:pt x="0" y="23813"/>
                  </a:lnTo>
                  <a:lnTo>
                    <a:pt x="59531" y="80963"/>
                  </a:lnTo>
                  <a:close/>
                </a:path>
              </a:pathLst>
            </a:cu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2560745" y="2441341"/>
              <a:ext cx="553854" cy="66675"/>
            </a:xfrm>
            <a:custGeom>
              <a:avLst/>
              <a:gdLst>
                <a:gd name="connsiteX0" fmla="*/ 50006 w 342900"/>
                <a:gd name="connsiteY0" fmla="*/ 0 h 78581"/>
                <a:gd name="connsiteX1" fmla="*/ 0 w 342900"/>
                <a:gd name="connsiteY1" fmla="*/ 42863 h 78581"/>
                <a:gd name="connsiteX2" fmla="*/ 52387 w 342900"/>
                <a:gd name="connsiteY2" fmla="*/ 78581 h 78581"/>
                <a:gd name="connsiteX3" fmla="*/ 342900 w 342900"/>
                <a:gd name="connsiteY3" fmla="*/ 78581 h 78581"/>
                <a:gd name="connsiteX4" fmla="*/ 342900 w 342900"/>
                <a:gd name="connsiteY4" fmla="*/ 11906 h 78581"/>
                <a:gd name="connsiteX5" fmla="*/ 50006 w 342900"/>
                <a:gd name="connsiteY5" fmla="*/ 0 h 78581"/>
                <a:gd name="connsiteX0" fmla="*/ 47625 w 342900"/>
                <a:gd name="connsiteY0" fmla="*/ 1 h 66675"/>
                <a:gd name="connsiteX1" fmla="*/ 0 w 342900"/>
                <a:gd name="connsiteY1" fmla="*/ 30957 h 66675"/>
                <a:gd name="connsiteX2" fmla="*/ 52387 w 342900"/>
                <a:gd name="connsiteY2" fmla="*/ 66675 h 66675"/>
                <a:gd name="connsiteX3" fmla="*/ 342900 w 342900"/>
                <a:gd name="connsiteY3" fmla="*/ 66675 h 66675"/>
                <a:gd name="connsiteX4" fmla="*/ 342900 w 342900"/>
                <a:gd name="connsiteY4" fmla="*/ 0 h 66675"/>
                <a:gd name="connsiteX5" fmla="*/ 47625 w 342900"/>
                <a:gd name="connsiteY5" fmla="*/ 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66675">
                  <a:moveTo>
                    <a:pt x="47625" y="1"/>
                  </a:moveTo>
                  <a:lnTo>
                    <a:pt x="0" y="30957"/>
                  </a:lnTo>
                  <a:lnTo>
                    <a:pt x="52387" y="66675"/>
                  </a:lnTo>
                  <a:lnTo>
                    <a:pt x="342900" y="66675"/>
                  </a:lnTo>
                  <a:lnTo>
                    <a:pt x="342900" y="0"/>
                  </a:lnTo>
                  <a:lnTo>
                    <a:pt x="47625" y="1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3393997" y="2440671"/>
              <a:ext cx="199176" cy="67345"/>
            </a:xfrm>
            <a:custGeom>
              <a:avLst/>
              <a:gdLst>
                <a:gd name="connsiteX0" fmla="*/ 50006 w 342900"/>
                <a:gd name="connsiteY0" fmla="*/ 0 h 78581"/>
                <a:gd name="connsiteX1" fmla="*/ 0 w 342900"/>
                <a:gd name="connsiteY1" fmla="*/ 42863 h 78581"/>
                <a:gd name="connsiteX2" fmla="*/ 52387 w 342900"/>
                <a:gd name="connsiteY2" fmla="*/ 78581 h 78581"/>
                <a:gd name="connsiteX3" fmla="*/ 342900 w 342900"/>
                <a:gd name="connsiteY3" fmla="*/ 78581 h 78581"/>
                <a:gd name="connsiteX4" fmla="*/ 342900 w 342900"/>
                <a:gd name="connsiteY4" fmla="*/ 11906 h 78581"/>
                <a:gd name="connsiteX5" fmla="*/ 50006 w 342900"/>
                <a:gd name="connsiteY5" fmla="*/ 0 h 78581"/>
                <a:gd name="connsiteX0" fmla="*/ 47625 w 342900"/>
                <a:gd name="connsiteY0" fmla="*/ 1 h 66675"/>
                <a:gd name="connsiteX1" fmla="*/ 0 w 342900"/>
                <a:gd name="connsiteY1" fmla="*/ 30957 h 66675"/>
                <a:gd name="connsiteX2" fmla="*/ 52387 w 342900"/>
                <a:gd name="connsiteY2" fmla="*/ 66675 h 66675"/>
                <a:gd name="connsiteX3" fmla="*/ 342900 w 342900"/>
                <a:gd name="connsiteY3" fmla="*/ 66675 h 66675"/>
                <a:gd name="connsiteX4" fmla="*/ 342900 w 342900"/>
                <a:gd name="connsiteY4" fmla="*/ 0 h 66675"/>
                <a:gd name="connsiteX5" fmla="*/ 47625 w 342900"/>
                <a:gd name="connsiteY5" fmla="*/ 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66675">
                  <a:moveTo>
                    <a:pt x="47625" y="1"/>
                  </a:moveTo>
                  <a:lnTo>
                    <a:pt x="0" y="30957"/>
                  </a:lnTo>
                  <a:lnTo>
                    <a:pt x="52387" y="66675"/>
                  </a:lnTo>
                  <a:lnTo>
                    <a:pt x="342900" y="66675"/>
                  </a:lnTo>
                  <a:lnTo>
                    <a:pt x="342900" y="0"/>
                  </a:lnTo>
                  <a:lnTo>
                    <a:pt x="47625" y="1"/>
                  </a:ln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51"/>
            <p:cNvSpPr txBox="1"/>
            <p:nvPr/>
          </p:nvSpPr>
          <p:spPr>
            <a:xfrm>
              <a:off x="3915422" y="2151470"/>
              <a:ext cx="1132709" cy="18530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RGB cut-off filter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594799" y="1085606"/>
            <a:ext cx="1620180" cy="1620180"/>
            <a:chOff x="9245556" y="2806163"/>
            <a:chExt cx="1620180" cy="1620180"/>
          </a:xfrm>
        </p:grpSpPr>
        <p:grpSp>
          <p:nvGrpSpPr>
            <p:cNvPr id="29" name="그룹 28"/>
            <p:cNvGrpSpPr/>
            <p:nvPr/>
          </p:nvGrpSpPr>
          <p:grpSpPr>
            <a:xfrm>
              <a:off x="9245556" y="2806163"/>
              <a:ext cx="1620180" cy="1620180"/>
              <a:chOff x="9610359" y="3444083"/>
              <a:chExt cx="1620180" cy="162018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9944572" y="3808652"/>
                <a:ext cx="948917" cy="883227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10009722" y="3854892"/>
                <a:ext cx="817092" cy="797847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9816084" y="3890486"/>
                <a:ext cx="689182" cy="724810"/>
              </a:xfrm>
              <a:prstGeom prst="ellipse">
                <a:avLst/>
              </a:prstGeom>
              <a:solidFill>
                <a:sysClr val="windowText" lastClr="000000">
                  <a:lumMod val="75000"/>
                  <a:lumOff val="25000"/>
                </a:sysClr>
              </a:solidFill>
              <a:ln w="12700" cap="flat" cmpd="sng" algn="ctr">
                <a:solidFill>
                  <a:srgbClr val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10506988" y="3890486"/>
                <a:ext cx="672196" cy="706942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rgbClr val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도넛 27"/>
              <p:cNvSpPr/>
              <p:nvPr/>
            </p:nvSpPr>
            <p:spPr bwMode="auto">
              <a:xfrm>
                <a:off x="9610359" y="3444083"/>
                <a:ext cx="1620180" cy="1620180"/>
              </a:xfrm>
              <a:prstGeom prst="donut">
                <a:avLst/>
              </a:prstGeom>
              <a:solidFill>
                <a:schemeClr val="bg1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sp>
          <p:nvSpPr>
            <p:cNvPr id="32" name="TextBox 1"/>
            <p:cNvSpPr txBox="1"/>
            <p:nvPr/>
          </p:nvSpPr>
          <p:spPr>
            <a:xfrm>
              <a:off x="9644919" y="4039213"/>
              <a:ext cx="4565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RGB pass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TextBox 1"/>
            <p:cNvSpPr txBox="1"/>
            <p:nvPr/>
          </p:nvSpPr>
          <p:spPr>
            <a:xfrm>
              <a:off x="10086803" y="4034772"/>
              <a:ext cx="4565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IR pass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 bwMode="auto">
            <a:xfrm>
              <a:off x="9865109" y="3967201"/>
              <a:ext cx="0" cy="1173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/>
            <p:cNvCxnSpPr/>
            <p:nvPr/>
          </p:nvCxnSpPr>
          <p:spPr bwMode="auto">
            <a:xfrm>
              <a:off x="10330041" y="3927294"/>
              <a:ext cx="3246" cy="16114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4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0143" y="3644681"/>
            <a:ext cx="1144586" cy="1144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8" name="Rectangle 12"/>
          <p:cNvSpPr>
            <a:spLocks/>
          </p:cNvSpPr>
          <p:nvPr/>
        </p:nvSpPr>
        <p:spPr bwMode="auto">
          <a:xfrm>
            <a:off x="7474865" y="3417897"/>
            <a:ext cx="1495142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700" dirty="0" smtClean="0">
                <a:latin typeface="Calibri" panose="020F0502020204030204" pitchFamily="34" charset="0"/>
                <a:ea typeface="ＭＳ Ｐゴシック" charset="0"/>
                <a:cs typeface="ＭＳ Ｐゴシック" charset="0"/>
                <a:sym typeface="Lucida Grande" charset="0"/>
              </a:rPr>
              <a:t>4 color CIS</a:t>
            </a:r>
            <a:endParaRPr lang="en-US" sz="1700" dirty="0">
              <a:latin typeface="Calibri" panose="020F0502020204030204" pitchFamily="34" charset="0"/>
              <a:ea typeface="ＭＳ Ｐゴシック" charset="0"/>
              <a:cs typeface="ＭＳ Ｐゴシック" charset="0"/>
              <a:sym typeface="Lucida Grande" charset="0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50216"/>
              </p:ext>
            </p:extLst>
          </p:nvPr>
        </p:nvGraphicFramePr>
        <p:xfrm>
          <a:off x="9209425" y="3699112"/>
          <a:ext cx="582294" cy="620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1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0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G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B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IR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2" name="직선 연결선 51"/>
          <p:cNvCxnSpPr/>
          <p:nvPr/>
        </p:nvCxnSpPr>
        <p:spPr bwMode="auto">
          <a:xfrm>
            <a:off x="8754385" y="3697263"/>
            <a:ext cx="4550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/>
          <p:nvPr/>
        </p:nvCxnSpPr>
        <p:spPr bwMode="auto">
          <a:xfrm>
            <a:off x="8754385" y="3822274"/>
            <a:ext cx="455040" cy="49732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1114333" y="5632737"/>
            <a:ext cx="10081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</a:rPr>
              <a:t>Fig. 0.2. Structure of the camera where (a) shows the lateral view of OA camera, (b) shows the aperture and (c) shows the four-color sensor used in the camera.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974" y="5232422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(a)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256283" y="2735079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(b)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322958" y="4859064"/>
            <a:ext cx="55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(c)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18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ahoma"/>
        <a:ea typeface="휴먼모음T"/>
        <a:cs typeface=""/>
      </a:majorFont>
      <a:minorFont>
        <a:latin typeface="Tahoma"/>
        <a:ea typeface="휴먼모음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accent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33155</TotalTime>
  <Words>3823</Words>
  <Application>Microsoft Office PowerPoint</Application>
  <PresentationFormat>Custom</PresentationFormat>
  <Paragraphs>829</Paragraphs>
  <Slides>61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7" baseType="lpstr">
      <vt:lpstr>Lucida Grande</vt:lpstr>
      <vt:lpstr>ＭＳ Ｐゴシック</vt:lpstr>
      <vt:lpstr>굴림</vt:lpstr>
      <vt:lpstr>나눔고딕 ExtraBold</vt:lpstr>
      <vt:lpstr>나눔바른고딕</vt:lpstr>
      <vt:lpstr>맑은 고딕</vt:lpstr>
      <vt:lpstr>이순신 Regular</vt:lpstr>
      <vt:lpstr>휴먼모음T</vt:lpstr>
      <vt:lpstr>Arial</vt:lpstr>
      <vt:lpstr>Calibri</vt:lpstr>
      <vt:lpstr>Cambria Math</vt:lpstr>
      <vt:lpstr>Century Schoolbook</vt:lpstr>
      <vt:lpstr>Tahoma</vt:lpstr>
      <vt:lpstr>Wingdings</vt:lpstr>
      <vt:lpstr>기본 디자인</vt:lpstr>
      <vt:lpstr>Equation</vt:lpstr>
      <vt:lpstr>Description of OA Technology</vt:lpstr>
      <vt:lpstr>0. OAIP Overview</vt:lpstr>
      <vt:lpstr>Direct Depth technology based on Offset IR Aperture</vt:lpstr>
      <vt:lpstr>Why call ‘direct depth’? -Compared to DFD (blur-based)-</vt:lpstr>
      <vt:lpstr>Why call ‘direct depth’? -Compared to stereo camera-</vt:lpstr>
      <vt:lpstr>Why call ‘direct depth’? -Compared to earlier offset aperture-</vt:lpstr>
      <vt:lpstr>Why call ‘direct depth’? -Compared to earlier software(-based) approach-</vt:lpstr>
      <vt:lpstr>Introduction</vt:lpstr>
      <vt:lpstr>Introduction</vt:lpstr>
      <vt:lpstr>Introduction</vt:lpstr>
      <vt:lpstr>Introduction</vt:lpstr>
      <vt:lpstr>PowerPoint Presentation</vt:lpstr>
      <vt:lpstr>Introduction</vt:lpstr>
      <vt:lpstr>Pre-Processing</vt:lpstr>
      <vt:lpstr>Pre-Processing</vt:lpstr>
      <vt:lpstr>Pre-Processing</vt:lpstr>
      <vt:lpstr>Results</vt:lpstr>
      <vt:lpstr>Core Processing</vt:lpstr>
      <vt:lpstr>Post-Processing</vt:lpstr>
      <vt:lpstr>Post-Processing</vt:lpstr>
      <vt:lpstr>Post-Processing</vt:lpstr>
      <vt:lpstr>Experimental Environments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Execution Time</vt:lpstr>
      <vt:lpstr>1. Leakage Compensation(LC)</vt:lpstr>
      <vt:lpstr>Pre-Processing</vt:lpstr>
      <vt:lpstr>Functional Overview</vt:lpstr>
      <vt:lpstr>Functional Description</vt:lpstr>
      <vt:lpstr>Functional Results</vt:lpstr>
      <vt:lpstr>Functional Results</vt:lpstr>
      <vt:lpstr>Functional Results</vt:lpstr>
      <vt:lpstr>Functional Results</vt:lpstr>
      <vt:lpstr>Functional Results</vt:lpstr>
      <vt:lpstr>2. Noise Reduction(NR)</vt:lpstr>
      <vt:lpstr>Introduction</vt:lpstr>
      <vt:lpstr>Functional Overview</vt:lpstr>
      <vt:lpstr>Functional Description</vt:lpstr>
      <vt:lpstr>Functional Results</vt:lpstr>
      <vt:lpstr>3. Integer Disparity Estimation(IDE)</vt:lpstr>
      <vt:lpstr>Introduction</vt:lpstr>
      <vt:lpstr>Functional Overview</vt:lpstr>
      <vt:lpstr>Functional Description</vt:lpstr>
      <vt:lpstr>Functional Results</vt:lpstr>
      <vt:lpstr>4. Cost Aggregation(CA)</vt:lpstr>
      <vt:lpstr>Introduction</vt:lpstr>
      <vt:lpstr>Functional Overview</vt:lpstr>
      <vt:lpstr>Functional Description</vt:lpstr>
      <vt:lpstr>Functional Results</vt:lpstr>
      <vt:lpstr>5. Fractional Disparity Estimation(FDE)</vt:lpstr>
      <vt:lpstr>Functional Description</vt:lpstr>
      <vt:lpstr>Functional Description</vt:lpstr>
    </vt:vector>
  </TitlesOfParts>
  <Manager>박현상</Manager>
  <Company>공주대학교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matching processor design</dc:title>
  <dc:creator>박현상</dc:creator>
  <cp:lastModifiedBy>Woojin Yun</cp:lastModifiedBy>
  <cp:revision>922</cp:revision>
  <cp:lastPrinted>2015-10-13T15:34:01Z</cp:lastPrinted>
  <dcterms:created xsi:type="dcterms:W3CDTF">2004-12-07T02:15:39Z</dcterms:created>
  <dcterms:modified xsi:type="dcterms:W3CDTF">2016-04-11T09:09:09Z</dcterms:modified>
</cp:coreProperties>
</file>